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73" r:id="rId7"/>
    <p:sldId id="263" r:id="rId8"/>
    <p:sldId id="258" r:id="rId9"/>
    <p:sldId id="274" r:id="rId10"/>
    <p:sldId id="278" r:id="rId11"/>
    <p:sldId id="277" r:id="rId12"/>
    <p:sldId id="279" r:id="rId13"/>
    <p:sldId id="281" r:id="rId14"/>
    <p:sldId id="280" r:id="rId15"/>
    <p:sldId id="275" r:id="rId16"/>
    <p:sldId id="272" r:id="rId17"/>
    <p:sldId id="262" r:id="rId18"/>
    <p:sldId id="269" r:id="rId19"/>
    <p:sldId id="265" r:id="rId20"/>
    <p:sldId id="270" r:id="rId21"/>
    <p:sldId id="282" r:id="rId22"/>
    <p:sldId id="283" r:id="rId23"/>
    <p:sldId id="284" r:id="rId24"/>
    <p:sldId id="259" r:id="rId25"/>
    <p:sldId id="260" r:id="rId26"/>
    <p:sldId id="261" r:id="rId27"/>
    <p:sldId id="266"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F3E72E-7A89-4578-9FED-304C07C5DCF8}" v="4683" dt="2023-06-23T12:28:03.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04" autoAdjust="0"/>
  </p:normalViewPr>
  <p:slideViewPr>
    <p:cSldViewPr snapToGrid="0">
      <p:cViewPr>
        <p:scale>
          <a:sx n="100" d="100"/>
          <a:sy n="100" d="100"/>
        </p:scale>
        <p:origin x="-77" y="-5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6/23/2023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FFFFFF"/>
    </inkml:brush>
  </inkml:definitions>
  <inkml:trace contextRef="#ctx0" brushRef="#br0">13409 10335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FFFFFF"/>
    </inkml:brush>
  </inkml:definitions>
  <inkml:trace contextRef="#ctx0" brushRef="#br0">14510 10483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FFFFFF"/>
    </inkml:brush>
  </inkml:definitions>
  <inkml:trace contextRef="#ctx0" brushRef="#br0">16732 7033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hf hdr="0" ftr="0" dt="0"/>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xml"/><Relationship Id="rId1" Type="http://schemas.openxmlformats.org/officeDocument/2006/relationships/slideLayout" Target="../slideLayouts/slideLayout5.xml"/><Relationship Id="rId5" Type="http://schemas.openxmlformats.org/officeDocument/2006/relationships/customXml" Target="../ink/ink3.xml"/><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25936" y="4820788"/>
            <a:ext cx="4941771" cy="1567527"/>
          </a:xfrm>
        </p:spPr>
        <p:txBody>
          <a:bodyPr/>
          <a:lstStyle/>
          <a:p>
            <a:r>
              <a:rPr lang="en-US" dirty="0"/>
              <a:t>CLUSTERING CUSTOMER SEGMENTATION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25937" y="4290500"/>
            <a:ext cx="4941770" cy="396660"/>
          </a:xfrm>
        </p:spPr>
        <p:txBody>
          <a:bodyPr vert="horz" lIns="91440" tIns="45720" rIns="91440" bIns="45720" rtlCol="0" anchor="t">
            <a:noAutofit/>
          </a:bodyPr>
          <a:lstStyle/>
          <a:p>
            <a:r>
              <a:rPr lang="en-US" sz="2800" dirty="0"/>
              <a:t>Data Science Project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9" name="Rectangle 28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14431-8305-BA3F-BF49-6E61B49D03AE}"/>
              </a:ext>
            </a:extLst>
          </p:cNvPr>
          <p:cNvSpPr>
            <a:spLocks noGrp="1"/>
          </p:cNvSpPr>
          <p:nvPr>
            <p:ph type="title"/>
          </p:nvPr>
        </p:nvSpPr>
        <p:spPr>
          <a:xfrm>
            <a:off x="838199" y="1174819"/>
            <a:ext cx="4826795" cy="1322990"/>
          </a:xfrm>
        </p:spPr>
        <p:txBody>
          <a:bodyPr vert="horz" lIns="91440" tIns="45720" rIns="91440" bIns="45720" rtlCol="0" anchor="b">
            <a:normAutofit/>
          </a:bodyPr>
          <a:lstStyle/>
          <a:p>
            <a:r>
              <a:rPr lang="en-US" sz="4000" dirty="0">
                <a:solidFill>
                  <a:schemeClr val="bg1"/>
                </a:solidFill>
              </a:rPr>
              <a:t>Feature engineering</a:t>
            </a:r>
          </a:p>
        </p:txBody>
      </p:sp>
      <p:pic>
        <p:nvPicPr>
          <p:cNvPr id="3" name="Picture 7">
            <a:extLst>
              <a:ext uri="{FF2B5EF4-FFF2-40B4-BE49-F238E27FC236}">
                <a16:creationId xmlns:a16="http://schemas.microsoft.com/office/drawing/2014/main" id="{28237602-CF23-4484-C4E9-0F3D328D4C77}"/>
              </a:ext>
            </a:extLst>
          </p:cNvPr>
          <p:cNvPicPr>
            <a:picLocks noChangeAspect="1"/>
          </p:cNvPicPr>
          <p:nvPr/>
        </p:nvPicPr>
        <p:blipFill rotWithShape="1">
          <a:blip r:embed="rId2"/>
          <a:srcRect l="3226" r="28325" b="2"/>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291" name="Freeform: Shape 290">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3" name="Freeform: Shape 292">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4E279E02-8E78-07D4-CACE-6EC1AFFF74BE}"/>
              </a:ext>
            </a:extLst>
          </p:cNvPr>
          <p:cNvSpPr txBox="1"/>
          <p:nvPr/>
        </p:nvSpPr>
        <p:spPr>
          <a:xfrm>
            <a:off x="983776" y="2925739"/>
            <a:ext cx="344037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Here we exclude the features or columns which are not necessary</a:t>
            </a:r>
          </a:p>
          <a:p>
            <a:r>
              <a:rPr lang="en-US" sz="2400" dirty="0">
                <a:solidFill>
                  <a:schemeClr val="bg1"/>
                </a:solidFill>
              </a:rPr>
              <a:t>Like ID AcceptedCmp1, Z_Cost </a:t>
            </a:r>
            <a:r>
              <a:rPr lang="en-US" sz="2400" err="1">
                <a:solidFill>
                  <a:schemeClr val="bg1"/>
                </a:solidFill>
              </a:rPr>
              <a:t>etc</a:t>
            </a:r>
            <a:r>
              <a:rPr lang="en-US" sz="2400" dirty="0">
                <a:solidFill>
                  <a:schemeClr val="bg1"/>
                </a:solidFill>
              </a:rPr>
              <a:t> </a:t>
            </a:r>
          </a:p>
        </p:txBody>
      </p:sp>
      <p:sp>
        <p:nvSpPr>
          <p:cNvPr id="6" name="Slide Number Placeholder 5">
            <a:extLst>
              <a:ext uri="{FF2B5EF4-FFF2-40B4-BE49-F238E27FC236}">
                <a16:creationId xmlns:a16="http://schemas.microsoft.com/office/drawing/2014/main" id="{BE635D25-B62D-A5DD-7543-932FD5A2F5D8}"/>
              </a:ext>
            </a:extLst>
          </p:cNvPr>
          <p:cNvSpPr>
            <a:spLocks noGrp="1"/>
          </p:cNvSpPr>
          <p:nvPr>
            <p:ph type="sldNum" sz="quarter" idx="12"/>
          </p:nvPr>
        </p:nvSpPr>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8594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8A8-B805-641A-E856-D1D916FF6FC4}"/>
              </a:ext>
            </a:extLst>
          </p:cNvPr>
          <p:cNvSpPr>
            <a:spLocks noGrp="1"/>
          </p:cNvSpPr>
          <p:nvPr>
            <p:ph type="title"/>
          </p:nvPr>
        </p:nvSpPr>
        <p:spPr>
          <a:xfrm>
            <a:off x="2933700" y="550983"/>
            <a:ext cx="8421688" cy="643175"/>
          </a:xfrm>
        </p:spPr>
        <p:txBody>
          <a:bodyPr/>
          <a:lstStyle/>
          <a:p>
            <a:r>
              <a:rPr lang="en-US"/>
              <a:t>Outlier Detection</a:t>
            </a:r>
          </a:p>
        </p:txBody>
      </p:sp>
      <p:sp>
        <p:nvSpPr>
          <p:cNvPr id="3" name="Text Placeholder 2">
            <a:extLst>
              <a:ext uri="{FF2B5EF4-FFF2-40B4-BE49-F238E27FC236}">
                <a16:creationId xmlns:a16="http://schemas.microsoft.com/office/drawing/2014/main" id="{60F5A16C-713C-852D-13D7-08BB7084F8C2}"/>
              </a:ext>
            </a:extLst>
          </p:cNvPr>
          <p:cNvSpPr>
            <a:spLocks noGrp="1"/>
          </p:cNvSpPr>
          <p:nvPr>
            <p:ph type="body" idx="1"/>
          </p:nvPr>
        </p:nvSpPr>
        <p:spPr>
          <a:xfrm>
            <a:off x="2933700" y="1139205"/>
            <a:ext cx="3924300" cy="459972"/>
          </a:xfrm>
        </p:spPr>
        <p:txBody>
          <a:bodyPr/>
          <a:lstStyle/>
          <a:p>
            <a:r>
              <a:rPr lang="en-US"/>
              <a:t>Income column</a:t>
            </a:r>
          </a:p>
        </p:txBody>
      </p:sp>
      <p:pic>
        <p:nvPicPr>
          <p:cNvPr id="9" name="Picture 9">
            <a:extLst>
              <a:ext uri="{FF2B5EF4-FFF2-40B4-BE49-F238E27FC236}">
                <a16:creationId xmlns:a16="http://schemas.microsoft.com/office/drawing/2014/main" id="{80FDFCA6-811B-C3E9-A5D9-70BCB6D1F844}"/>
              </a:ext>
            </a:extLst>
          </p:cNvPr>
          <p:cNvPicPr>
            <a:picLocks noGrp="1" noChangeAspect="1"/>
          </p:cNvPicPr>
          <p:nvPr>
            <p:ph sz="half" idx="2"/>
          </p:nvPr>
        </p:nvPicPr>
        <p:blipFill>
          <a:blip r:embed="rId2"/>
          <a:stretch>
            <a:fillRect/>
          </a:stretch>
        </p:blipFill>
        <p:spPr>
          <a:xfrm>
            <a:off x="2933700" y="1612359"/>
            <a:ext cx="4208628" cy="4543047"/>
          </a:xfrm>
        </p:spPr>
      </p:pic>
      <p:sp>
        <p:nvSpPr>
          <p:cNvPr id="7" name="Text Placeholder 6">
            <a:extLst>
              <a:ext uri="{FF2B5EF4-FFF2-40B4-BE49-F238E27FC236}">
                <a16:creationId xmlns:a16="http://schemas.microsoft.com/office/drawing/2014/main" id="{28F799DD-72DE-6C43-77A7-C8EF3EA1901A}"/>
              </a:ext>
            </a:extLst>
          </p:cNvPr>
          <p:cNvSpPr>
            <a:spLocks noGrp="1"/>
          </p:cNvSpPr>
          <p:nvPr>
            <p:ph type="body" sz="quarter" idx="3"/>
          </p:nvPr>
        </p:nvSpPr>
        <p:spPr>
          <a:xfrm>
            <a:off x="7410173" y="1093712"/>
            <a:ext cx="3943627" cy="505465"/>
          </a:xfrm>
        </p:spPr>
        <p:txBody>
          <a:bodyPr/>
          <a:lstStyle/>
          <a:p>
            <a:r>
              <a:rPr lang="en-US"/>
              <a:t>Customer age column</a:t>
            </a:r>
          </a:p>
        </p:txBody>
      </p:sp>
      <p:pic>
        <p:nvPicPr>
          <p:cNvPr id="10" name="Picture 10" descr="Chart, box and whisker chart&#10;&#10;Description automatically generated">
            <a:extLst>
              <a:ext uri="{FF2B5EF4-FFF2-40B4-BE49-F238E27FC236}">
                <a16:creationId xmlns:a16="http://schemas.microsoft.com/office/drawing/2014/main" id="{C92200C6-B85F-65E6-34E8-4192594A4615}"/>
              </a:ext>
            </a:extLst>
          </p:cNvPr>
          <p:cNvPicPr>
            <a:picLocks noGrp="1" noChangeAspect="1"/>
          </p:cNvPicPr>
          <p:nvPr>
            <p:ph sz="quarter" idx="4"/>
          </p:nvPr>
        </p:nvPicPr>
        <p:blipFill>
          <a:blip r:embed="rId3"/>
          <a:stretch>
            <a:fillRect/>
          </a:stretch>
        </p:blipFill>
        <p:spPr>
          <a:xfrm>
            <a:off x="7242722" y="1605472"/>
            <a:ext cx="4210290" cy="4534075"/>
          </a:xfrm>
        </p:spPr>
      </p:pic>
      <p:sp>
        <p:nvSpPr>
          <p:cNvPr id="6" name="Slide Number Placeholder 5">
            <a:extLst>
              <a:ext uri="{FF2B5EF4-FFF2-40B4-BE49-F238E27FC236}">
                <a16:creationId xmlns:a16="http://schemas.microsoft.com/office/drawing/2014/main" id="{4414C811-7E14-2855-3D9C-A5FBF631BB84}"/>
              </a:ext>
            </a:extLst>
          </p:cNvPr>
          <p:cNvSpPr>
            <a:spLocks noGrp="1"/>
          </p:cNvSpPr>
          <p:nvPr>
            <p:ph type="sldNum" sz="quarter" idx="12"/>
          </p:nvPr>
        </p:nvSpPr>
        <p:spPr/>
        <p:txBody>
          <a:bodyPr/>
          <a:lstStyle/>
          <a:p>
            <a:fld id="{A49DFD55-3C28-40EF-9E31-A92D2E4017FF}" type="slidenum">
              <a:rPr lang="en-US" smtClean="0"/>
              <a:pPr/>
              <a:t>11</a:t>
            </a:fld>
            <a:endParaRPr lang="en-US"/>
          </a:p>
        </p:txBody>
      </p:sp>
    </p:spTree>
    <p:extLst>
      <p:ext uri="{BB962C8B-B14F-4D97-AF65-F5344CB8AC3E}">
        <p14:creationId xmlns:p14="http://schemas.microsoft.com/office/powerpoint/2010/main" val="125903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063CA3-B92D-9341-C0E9-1D9385931D83}"/>
              </a:ext>
            </a:extLst>
          </p:cNvPr>
          <p:cNvSpPr>
            <a:spLocks noGrp="1"/>
          </p:cNvSpPr>
          <p:nvPr>
            <p:ph type="ctrTitle"/>
          </p:nvPr>
        </p:nvSpPr>
        <p:spPr>
          <a:xfrm>
            <a:off x="455325" y="697195"/>
            <a:ext cx="2880828" cy="1343190"/>
          </a:xfrm>
        </p:spPr>
        <p:txBody>
          <a:bodyPr anchor="t">
            <a:normAutofit/>
          </a:bodyPr>
          <a:lstStyle/>
          <a:p>
            <a:r>
              <a:rPr lang="en-US" sz="4000" dirty="0" err="1">
                <a:solidFill>
                  <a:srgbClr val="FFFFFF"/>
                </a:solidFill>
              </a:rPr>
              <a:t>LAbel</a:t>
            </a:r>
            <a:r>
              <a:rPr lang="en-US" sz="4000" dirty="0">
                <a:solidFill>
                  <a:srgbClr val="FFFFFF"/>
                </a:solidFill>
              </a:rPr>
              <a:t> encoding</a:t>
            </a:r>
          </a:p>
        </p:txBody>
      </p:sp>
      <p:pic>
        <p:nvPicPr>
          <p:cNvPr id="6" name="Picture 6" descr="Table&#10;&#10;Description automatically generated">
            <a:extLst>
              <a:ext uri="{FF2B5EF4-FFF2-40B4-BE49-F238E27FC236}">
                <a16:creationId xmlns:a16="http://schemas.microsoft.com/office/drawing/2014/main" id="{4C0931DB-2681-A50C-D91E-0A7E0A4F40C4}"/>
              </a:ext>
            </a:extLst>
          </p:cNvPr>
          <p:cNvPicPr>
            <a:picLocks noChangeAspect="1"/>
          </p:cNvPicPr>
          <p:nvPr/>
        </p:nvPicPr>
        <p:blipFill>
          <a:blip r:embed="rId2"/>
          <a:stretch>
            <a:fillRect/>
          </a:stretch>
        </p:blipFill>
        <p:spPr>
          <a:xfrm>
            <a:off x="4502428" y="516697"/>
            <a:ext cx="7203002" cy="5813232"/>
          </a:xfrm>
          <a:prstGeom prst="rect">
            <a:avLst/>
          </a:prstGeom>
        </p:spPr>
      </p:pic>
      <p:sp>
        <p:nvSpPr>
          <p:cNvPr id="7" name="TextBox 6">
            <a:extLst>
              <a:ext uri="{FF2B5EF4-FFF2-40B4-BE49-F238E27FC236}">
                <a16:creationId xmlns:a16="http://schemas.microsoft.com/office/drawing/2014/main" id="{B2FAE595-9A98-801E-DBB8-0EBF37A37B34}"/>
              </a:ext>
            </a:extLst>
          </p:cNvPr>
          <p:cNvSpPr txBox="1"/>
          <p:nvPr/>
        </p:nvSpPr>
        <p:spPr>
          <a:xfrm>
            <a:off x="568656" y="2900149"/>
            <a:ext cx="271533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Here we encode education and married status.</a:t>
            </a:r>
            <a:endParaRPr lang="en-US"/>
          </a:p>
          <a:p>
            <a:pPr marL="285750" indent="-285750">
              <a:buFont typeface="Arial"/>
              <a:buChar char="•"/>
            </a:pPr>
            <a:r>
              <a:rPr lang="en-US"/>
              <a:t>For education</a:t>
            </a:r>
            <a:endParaRPr lang="en-US" dirty="0"/>
          </a:p>
          <a:p>
            <a:pPr marL="285750" indent="-285750">
              <a:buFont typeface="Wingdings"/>
              <a:buChar char="Ø"/>
            </a:pPr>
            <a:r>
              <a:rPr lang="en-US" dirty="0"/>
              <a:t>0 for Graduation</a:t>
            </a:r>
          </a:p>
          <a:p>
            <a:pPr marL="285750" indent="-285750">
              <a:buFont typeface="Wingdings"/>
              <a:buChar char="Ø"/>
            </a:pPr>
            <a:r>
              <a:rPr lang="en-US" dirty="0"/>
              <a:t>1 for Post Graduation</a:t>
            </a:r>
          </a:p>
          <a:p>
            <a:pPr marL="285750" indent="-285750">
              <a:buFont typeface="Wingdings"/>
              <a:buChar char="Ø"/>
            </a:pPr>
            <a:r>
              <a:rPr lang="en-US" dirty="0"/>
              <a:t>2 for Under Graduation</a:t>
            </a:r>
          </a:p>
          <a:p>
            <a:pPr marL="285750" indent="-285750">
              <a:buFont typeface="Arial"/>
              <a:buChar char="•"/>
            </a:pPr>
            <a:r>
              <a:rPr lang="en-US"/>
              <a:t>For married status</a:t>
            </a:r>
            <a:endParaRPr lang="en-US" dirty="0"/>
          </a:p>
          <a:p>
            <a:pPr marL="285750" indent="-285750">
              <a:buFont typeface="Wingdings"/>
              <a:buChar char="Ø"/>
            </a:pPr>
            <a:r>
              <a:rPr lang="en-US" dirty="0"/>
              <a:t>0 for Alone</a:t>
            </a:r>
          </a:p>
          <a:p>
            <a:pPr marL="285750" indent="-285750">
              <a:buFont typeface="Wingdings"/>
              <a:buChar char="Ø"/>
            </a:pPr>
            <a:r>
              <a:rPr lang="en-US" dirty="0"/>
              <a:t>1 for Partner</a:t>
            </a:r>
          </a:p>
          <a:p>
            <a:endParaRPr lang="en-US" dirty="0"/>
          </a:p>
        </p:txBody>
      </p:sp>
    </p:spTree>
    <p:extLst>
      <p:ext uri="{BB962C8B-B14F-4D97-AF65-F5344CB8AC3E}">
        <p14:creationId xmlns:p14="http://schemas.microsoft.com/office/powerpoint/2010/main" val="87422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4" name="Rectangle 11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C0C98-FB19-000A-EE2F-6F453726A577}"/>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a:latin typeface="+mj-lt"/>
                <a:ea typeface="+mj-ea"/>
                <a:cs typeface="+mj-cs"/>
              </a:rPr>
              <a:t>Data scaling</a:t>
            </a:r>
          </a:p>
        </p:txBody>
      </p:sp>
      <p:sp>
        <p:nvSpPr>
          <p:cNvPr id="11" name="TextBox 10">
            <a:extLst>
              <a:ext uri="{FF2B5EF4-FFF2-40B4-BE49-F238E27FC236}">
                <a16:creationId xmlns:a16="http://schemas.microsoft.com/office/drawing/2014/main" id="{ADA72D02-95DB-00DD-9C1D-55548E482F37}"/>
              </a:ext>
            </a:extLst>
          </p:cNvPr>
          <p:cNvSpPr txBox="1"/>
          <p:nvPr/>
        </p:nvSpPr>
        <p:spPr>
          <a:xfrm>
            <a:off x="838200" y="3100907"/>
            <a:ext cx="3111441" cy="2454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400" dirty="0">
                <a:solidFill>
                  <a:schemeClr val="bg1">
                    <a:alpha val="80000"/>
                  </a:schemeClr>
                </a:solidFill>
              </a:rPr>
              <a:t>We use Minmax scaler to scale selected columns.</a:t>
            </a:r>
            <a:endParaRPr lang="en-US" dirty="0">
              <a:solidFill>
                <a:schemeClr val="bg1">
                  <a:alpha val="80000"/>
                </a:schemeClr>
              </a:solidFill>
            </a:endParaRPr>
          </a:p>
        </p:txBody>
      </p:sp>
      <p:pic>
        <p:nvPicPr>
          <p:cNvPr id="10" name="Picture 10" descr="Table&#10;&#10;Description automatically generated">
            <a:extLst>
              <a:ext uri="{FF2B5EF4-FFF2-40B4-BE49-F238E27FC236}">
                <a16:creationId xmlns:a16="http://schemas.microsoft.com/office/drawing/2014/main" id="{A331F5E6-0BFF-D018-ADAB-9E4ACD42DE58}"/>
              </a:ext>
            </a:extLst>
          </p:cNvPr>
          <p:cNvPicPr>
            <a:picLocks noGrp="1" noChangeAspect="1"/>
          </p:cNvPicPr>
          <p:nvPr>
            <p:ph idx="1"/>
          </p:nvPr>
        </p:nvPicPr>
        <p:blipFill>
          <a:blip r:embed="rId2"/>
          <a:stretch>
            <a:fillRect/>
          </a:stretch>
        </p:blipFill>
        <p:spPr>
          <a:xfrm>
            <a:off x="4744528" y="449423"/>
            <a:ext cx="6885617" cy="5992016"/>
          </a:xfrm>
          <a:prstGeom prst="rect">
            <a:avLst/>
          </a:prstGeom>
        </p:spPr>
      </p:pic>
      <p:sp>
        <p:nvSpPr>
          <p:cNvPr id="5" name="Slide Number Placeholder 4">
            <a:extLst>
              <a:ext uri="{FF2B5EF4-FFF2-40B4-BE49-F238E27FC236}">
                <a16:creationId xmlns:a16="http://schemas.microsoft.com/office/drawing/2014/main" id="{93B35967-D70B-0434-CA34-2B09842AEFB3}"/>
              </a:ext>
            </a:extLst>
          </p:cNvPr>
          <p:cNvSpPr>
            <a:spLocks noGrp="1"/>
          </p:cNvSpPr>
          <p:nvPr>
            <p:ph type="sldNum" sz="quarter" idx="12"/>
          </p:nvPr>
        </p:nvSpPr>
        <p:spPr/>
        <p:txBody>
          <a:bodyPr/>
          <a:lstStyle/>
          <a:p>
            <a:fld id="{A49DFD55-3C28-40EF-9E31-A92D2E4017FF}" type="slidenum">
              <a:rPr lang="en-US" smtClean="0"/>
              <a:pPr/>
              <a:t>13</a:t>
            </a:fld>
            <a:endParaRPr lang="en-US"/>
          </a:p>
        </p:txBody>
      </p:sp>
    </p:spTree>
    <p:extLst>
      <p:ext uri="{BB962C8B-B14F-4D97-AF65-F5344CB8AC3E}">
        <p14:creationId xmlns:p14="http://schemas.microsoft.com/office/powerpoint/2010/main" val="144207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838200" y="365125"/>
            <a:ext cx="10515600" cy="779653"/>
          </a:xfrm>
        </p:spPr>
        <p:txBody>
          <a:bodyPr/>
          <a:lstStyle/>
          <a:p>
            <a:r>
              <a:rPr lang="en-US"/>
              <a:t>Dimensionality Reduction</a:t>
            </a:r>
          </a:p>
        </p:txBody>
      </p:sp>
      <p:pic>
        <p:nvPicPr>
          <p:cNvPr id="5" name="Picture 5" descr="Graphical user interface, text, email&#10;&#10;Description automatically generated">
            <a:extLst>
              <a:ext uri="{FF2B5EF4-FFF2-40B4-BE49-F238E27FC236}">
                <a16:creationId xmlns:a16="http://schemas.microsoft.com/office/drawing/2014/main" id="{BE6771CD-F6FF-8D34-AE71-8CD105023EAE}"/>
              </a:ext>
            </a:extLst>
          </p:cNvPr>
          <p:cNvPicPr>
            <a:picLocks noChangeAspect="1"/>
          </p:cNvPicPr>
          <p:nvPr/>
        </p:nvPicPr>
        <p:blipFill>
          <a:blip r:embed="rId2"/>
          <a:stretch>
            <a:fillRect/>
          </a:stretch>
        </p:blipFill>
        <p:spPr>
          <a:xfrm>
            <a:off x="1084998" y="3184882"/>
            <a:ext cx="10749885" cy="2956208"/>
          </a:xfrm>
          <a:prstGeom prst="rect">
            <a:avLst/>
          </a:prstGeom>
        </p:spPr>
      </p:pic>
      <p:sp>
        <p:nvSpPr>
          <p:cNvPr id="6" name="TextBox 5">
            <a:extLst>
              <a:ext uri="{FF2B5EF4-FFF2-40B4-BE49-F238E27FC236}">
                <a16:creationId xmlns:a16="http://schemas.microsoft.com/office/drawing/2014/main" id="{7D86AF0A-531E-1643-32A6-F26A1DDECCEE}"/>
              </a:ext>
            </a:extLst>
          </p:cNvPr>
          <p:cNvSpPr txBox="1"/>
          <p:nvPr/>
        </p:nvSpPr>
        <p:spPr>
          <a:xfrm>
            <a:off x="329820" y="1430171"/>
            <a:ext cx="115152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We will conduct dimensionality reduction primarily for the purpose of visualizing my data. To do this, we will use </a:t>
            </a:r>
            <a:r>
              <a:rPr lang="en-US" b="1" dirty="0">
                <a:ea typeface="+mn-lt"/>
                <a:cs typeface="+mn-lt"/>
              </a:rPr>
              <a:t>PCA.</a:t>
            </a:r>
            <a:endParaRPr lang="en-US" b="1"/>
          </a:p>
          <a:p>
            <a:r>
              <a:rPr lang="en-US" b="1" dirty="0">
                <a:ea typeface="+mn-lt"/>
                <a:cs typeface="+mn-lt"/>
              </a:rPr>
              <a:t>PCA, or Principal Component Analysis</a:t>
            </a:r>
            <a:r>
              <a:rPr lang="en-US" dirty="0">
                <a:ea typeface="+mn-lt"/>
                <a:cs typeface="+mn-lt"/>
              </a:rPr>
              <a:t>, is a statistical technique used for dimensionality reduction. It helps to reduce the number of variables in a dataset while preserving as much of the original variation in the data as possible.</a:t>
            </a:r>
            <a:endParaRPr lang="en-US" dirty="0"/>
          </a:p>
          <a:p>
            <a:pPr algn="l"/>
            <a:endParaRPr lang="en-US" dirty="0"/>
          </a:p>
        </p:txBody>
      </p:sp>
      <p:sp>
        <p:nvSpPr>
          <p:cNvPr id="7" name="Slide Number Placeholder 6">
            <a:extLst>
              <a:ext uri="{FF2B5EF4-FFF2-40B4-BE49-F238E27FC236}">
                <a16:creationId xmlns:a16="http://schemas.microsoft.com/office/drawing/2014/main" id="{0058F115-DA10-FD27-6B4E-327CD7AFF827}"/>
              </a:ext>
            </a:extLst>
          </p:cNvPr>
          <p:cNvSpPr>
            <a:spLocks noGrp="1"/>
          </p:cNvSpPr>
          <p:nvPr>
            <p:ph type="sldNum" sz="quarter" idx="12"/>
          </p:nvPr>
        </p:nvSpPr>
        <p:spPr/>
        <p:txBody>
          <a:bodyPr/>
          <a:lstStyle/>
          <a:p>
            <a:fld id="{A49DFD55-3C28-40EF-9E31-A92D2E4017FF}" type="slidenum">
              <a:rPr lang="en-US" smtClean="0"/>
              <a:pPr/>
              <a:t>14</a:t>
            </a:fld>
            <a:endParaRPr lang="en-US"/>
          </a:p>
        </p:txBody>
      </p:sp>
    </p:spTree>
    <p:extLst>
      <p:ext uri="{BB962C8B-B14F-4D97-AF65-F5344CB8AC3E}">
        <p14:creationId xmlns:p14="http://schemas.microsoft.com/office/powerpoint/2010/main" val="37972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33842"/>
            <a:ext cx="4391025" cy="572813"/>
          </a:xfrm>
        </p:spPr>
        <p:txBody>
          <a:bodyPr vert="horz" lIns="91440" tIns="45720" rIns="91440" bIns="45720" rtlCol="0" anchor="t">
            <a:normAutofit fontScale="90000"/>
          </a:bodyPr>
          <a:lstStyle/>
          <a:p>
            <a:r>
              <a:rPr lang="en-US" sz="4000" b="1" u="sng" kern="1200" err="1">
                <a:latin typeface="+mj-lt"/>
                <a:ea typeface="+mj-ea"/>
                <a:cs typeface="+mj-cs"/>
              </a:rPr>
              <a:t>CLustering</a:t>
            </a:r>
            <a:endParaRPr lang="en-US" sz="4000" b="1" u="sng" kern="1200">
              <a:latin typeface="+mj-lt"/>
            </a:endParaRPr>
          </a:p>
        </p:txBody>
      </p:sp>
      <p:sp>
        <p:nvSpPr>
          <p:cNvPr id="31" name="Content Placeholder 30">
            <a:extLst>
              <a:ext uri="{FF2B5EF4-FFF2-40B4-BE49-F238E27FC236}">
                <a16:creationId xmlns:a16="http://schemas.microsoft.com/office/drawing/2014/main" id="{D20B8A26-12AA-674C-CFA4-715BBB27D6F9}"/>
              </a:ext>
            </a:extLst>
          </p:cNvPr>
          <p:cNvSpPr>
            <a:spLocks noGrp="1"/>
          </p:cNvSpPr>
          <p:nvPr>
            <p:ph idx="1"/>
          </p:nvPr>
        </p:nvSpPr>
        <p:spPr>
          <a:xfrm>
            <a:off x="838200" y="1861236"/>
            <a:ext cx="4391025" cy="4615195"/>
          </a:xfrm>
        </p:spPr>
        <p:txBody>
          <a:bodyPr vert="horz" lIns="91440" tIns="45720" rIns="91440" bIns="45720" rtlCol="0" anchor="t">
            <a:noAutofit/>
          </a:bodyPr>
          <a:lstStyle/>
          <a:p>
            <a:r>
              <a:rPr lang="en-US" dirty="0">
                <a:ea typeface="+mn-lt"/>
                <a:cs typeface="+mn-lt"/>
              </a:rPr>
              <a:t>The elbow method is a graphical representation of finding the optimal ‘K’ in a K-means clustering. It works by finding WCSS (Within-Cluster Sum of Square) i.e. the sum of the square distance between points in a cluster and the cluster centroid.</a:t>
            </a:r>
            <a:endParaRPr lang="en-US" dirty="0"/>
          </a:p>
          <a:p>
            <a:r>
              <a:rPr lang="en-US" dirty="0">
                <a:ea typeface="+mn-lt"/>
                <a:cs typeface="+mn-lt"/>
              </a:rPr>
              <a:t>The elbow graph shows WCSS values(on the y-axis) corresponding to the different values of K(on the x-axis). When we see an elbow shape in the graph, we pick the K-value where the elbow gets created. We can call this point the Elbow point. Beyond the Elbow point, increasing the value of ‘K’ does not lead to a significant reduction in WCSS.</a:t>
            </a:r>
            <a:endParaRPr lang="en-US" dirty="0"/>
          </a:p>
          <a:p>
            <a:endParaRPr lang="en-US" dirty="0"/>
          </a:p>
        </p:txBody>
      </p:sp>
      <p:pic>
        <p:nvPicPr>
          <p:cNvPr id="6" name="Picture 6" descr="Chart, line chart&#10;&#10;Description automatically generated">
            <a:extLst>
              <a:ext uri="{FF2B5EF4-FFF2-40B4-BE49-F238E27FC236}">
                <a16:creationId xmlns:a16="http://schemas.microsoft.com/office/drawing/2014/main" id="{3FB0401C-214A-745D-2A2B-2351C793D620}"/>
              </a:ext>
            </a:extLst>
          </p:cNvPr>
          <p:cNvPicPr>
            <a:picLocks noChangeAspect="1"/>
          </p:cNvPicPr>
          <p:nvPr/>
        </p:nvPicPr>
        <p:blipFill>
          <a:blip r:embed="rId2"/>
          <a:stretch>
            <a:fillRect/>
          </a:stretch>
        </p:blipFill>
        <p:spPr>
          <a:xfrm>
            <a:off x="6095999" y="498062"/>
            <a:ext cx="5806886" cy="5800105"/>
          </a:xfrm>
          <a:prstGeom prst="rect">
            <a:avLst/>
          </a:prstGeom>
        </p:spPr>
      </p:pic>
      <p:sp>
        <p:nvSpPr>
          <p:cNvPr id="10" name="Title 2">
            <a:extLst>
              <a:ext uri="{FF2B5EF4-FFF2-40B4-BE49-F238E27FC236}">
                <a16:creationId xmlns:a16="http://schemas.microsoft.com/office/drawing/2014/main" id="{9431E311-164A-D3A5-744B-BC1A43CA765C}"/>
              </a:ext>
            </a:extLst>
          </p:cNvPr>
          <p:cNvSpPr txBox="1">
            <a:spLocks/>
          </p:cNvSpPr>
          <p:nvPr/>
        </p:nvSpPr>
        <p:spPr>
          <a:xfrm>
            <a:off x="842749" y="1089018"/>
            <a:ext cx="4391025" cy="504575"/>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r>
              <a:rPr lang="en-US" sz="3200" dirty="0"/>
              <a:t>Elbow Method</a:t>
            </a:r>
          </a:p>
        </p:txBody>
      </p:sp>
      <p:sp>
        <p:nvSpPr>
          <p:cNvPr id="5" name="Slide Number Placeholder 4">
            <a:extLst>
              <a:ext uri="{FF2B5EF4-FFF2-40B4-BE49-F238E27FC236}">
                <a16:creationId xmlns:a16="http://schemas.microsoft.com/office/drawing/2014/main" id="{516BDE7B-9F2B-C7C4-EA2E-F9483A3470C2}"/>
              </a:ext>
            </a:extLst>
          </p:cNvPr>
          <p:cNvSpPr>
            <a:spLocks noGrp="1"/>
          </p:cNvSpPr>
          <p:nvPr>
            <p:ph type="sldNum" sz="quarter" idx="12"/>
          </p:nvPr>
        </p:nvSpPr>
        <p:spPr/>
        <p:txBody>
          <a:bodyPr/>
          <a:lstStyle/>
          <a:p>
            <a:fld id="{A49DFD55-3C28-40EF-9E31-A92D2E4017FF}" type="slidenum">
              <a:rPr lang="en-US" smtClean="0"/>
              <a:pPr/>
              <a:t>15</a:t>
            </a:fld>
            <a:endParaRPr lang="en-US"/>
          </a:p>
        </p:txBody>
      </p:sp>
    </p:spTree>
    <p:extLst>
      <p:ext uri="{BB962C8B-B14F-4D97-AF65-F5344CB8AC3E}">
        <p14:creationId xmlns:p14="http://schemas.microsoft.com/office/powerpoint/2010/main" val="249968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735703" y="507238"/>
            <a:ext cx="3555916" cy="3845891"/>
          </a:xfrm>
        </p:spPr>
        <p:txBody>
          <a:bodyPr vert="horz" lIns="91440" tIns="45720" rIns="91440" bIns="45720" rtlCol="0" anchor="b">
            <a:normAutofit/>
          </a:bodyPr>
          <a:lstStyle/>
          <a:p>
            <a:pPr algn="l"/>
            <a:r>
              <a:rPr lang="en-US" sz="5400">
                <a:solidFill>
                  <a:schemeClr val="bg1"/>
                </a:solidFill>
              </a:rPr>
              <a:t>Clusters shown in 3d model</a:t>
            </a:r>
          </a:p>
        </p:txBody>
      </p:sp>
      <p:pic>
        <p:nvPicPr>
          <p:cNvPr id="8" name="Picture 8" descr="Chart, scatter chart&#10;&#10;Description automatically generated">
            <a:extLst>
              <a:ext uri="{FF2B5EF4-FFF2-40B4-BE49-F238E27FC236}">
                <a16:creationId xmlns:a16="http://schemas.microsoft.com/office/drawing/2014/main" id="{8DB914E3-F6FA-F00A-B28A-06CAE681EE37}"/>
              </a:ext>
            </a:extLst>
          </p:cNvPr>
          <p:cNvPicPr>
            <a:picLocks noChangeAspect="1"/>
          </p:cNvPicPr>
          <p:nvPr/>
        </p:nvPicPr>
        <p:blipFill rotWithShape="1">
          <a:blip r:embed="rId2"/>
          <a:srcRect r="8251" b="1"/>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193"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4"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9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3"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4" name="Freeform: Shape 23">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bg1"/>
                </a:solidFill>
                <a:latin typeface="Calibri" panose="020F0502020204030204"/>
              </a:rPr>
              <a:pPr>
                <a:spcAft>
                  <a:spcPts val="600"/>
                </a:spcAft>
                <a:defRPr/>
              </a:pPr>
              <a:t>16</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74437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1885156" y="471372"/>
            <a:ext cx="8421688" cy="495324"/>
          </a:xfrm>
        </p:spPr>
        <p:txBody>
          <a:bodyPr/>
          <a:lstStyle/>
          <a:p>
            <a:r>
              <a:rPr lang="en-US"/>
              <a:t>VISUALIZATIONS BASED ON CLUSTERS</a:t>
            </a:r>
            <a:endParaRPr lang="en-US" dirty="0"/>
          </a:p>
        </p:txBody>
      </p:sp>
      <p:sp>
        <p:nvSpPr>
          <p:cNvPr id="72" name="Text Placeholder 71">
            <a:extLst>
              <a:ext uri="{FF2B5EF4-FFF2-40B4-BE49-F238E27FC236}">
                <a16:creationId xmlns:a16="http://schemas.microsoft.com/office/drawing/2014/main" id="{021CD990-F3C8-89E2-41EF-35DCB5DDB394}"/>
              </a:ext>
            </a:extLst>
          </p:cNvPr>
          <p:cNvSpPr>
            <a:spLocks noGrp="1"/>
          </p:cNvSpPr>
          <p:nvPr>
            <p:ph type="body" idx="1"/>
          </p:nvPr>
        </p:nvSpPr>
        <p:spPr>
          <a:xfrm>
            <a:off x="1243104" y="1298429"/>
            <a:ext cx="2882475" cy="823912"/>
          </a:xfrm>
        </p:spPr>
        <p:txBody>
          <a:bodyPr/>
          <a:lstStyle/>
          <a:p>
            <a:r>
              <a:rPr lang="en-US"/>
              <a:t>NUMBER OF DATA IN CLUSTERS</a:t>
            </a:r>
          </a:p>
        </p:txBody>
      </p:sp>
      <p:sp>
        <p:nvSpPr>
          <p:cNvPr id="73" name="Text Placeholder 72">
            <a:extLst>
              <a:ext uri="{FF2B5EF4-FFF2-40B4-BE49-F238E27FC236}">
                <a16:creationId xmlns:a16="http://schemas.microsoft.com/office/drawing/2014/main" id="{90422B6F-D8A9-CAE4-D55B-D046AD83A6F8}"/>
              </a:ext>
            </a:extLst>
          </p:cNvPr>
          <p:cNvSpPr>
            <a:spLocks noGrp="1"/>
          </p:cNvSpPr>
          <p:nvPr>
            <p:ph type="body" sz="quarter" idx="3"/>
          </p:nvPr>
        </p:nvSpPr>
        <p:spPr>
          <a:xfrm>
            <a:off x="4590799" y="1469026"/>
            <a:ext cx="2896671" cy="732927"/>
          </a:xfrm>
        </p:spPr>
        <p:txBody>
          <a:bodyPr/>
          <a:lstStyle/>
          <a:p>
            <a:r>
              <a:rPr lang="en-US"/>
              <a:t>INCOME VS SPENDING </a:t>
            </a:r>
          </a:p>
        </p:txBody>
      </p:sp>
      <p:pic>
        <p:nvPicPr>
          <p:cNvPr id="91" name="Picture 91" descr="Chart, scatter chart&#10;&#10;Description automatically generated">
            <a:extLst>
              <a:ext uri="{FF2B5EF4-FFF2-40B4-BE49-F238E27FC236}">
                <a16:creationId xmlns:a16="http://schemas.microsoft.com/office/drawing/2014/main" id="{D78CDD63-EE30-00E6-C1FC-9F1E97EC08E7}"/>
              </a:ext>
            </a:extLst>
          </p:cNvPr>
          <p:cNvPicPr>
            <a:picLocks noGrp="1" noChangeAspect="1"/>
          </p:cNvPicPr>
          <p:nvPr>
            <p:ph sz="quarter" idx="4"/>
          </p:nvPr>
        </p:nvPicPr>
        <p:blipFill>
          <a:blip r:embed="rId2"/>
          <a:stretch>
            <a:fillRect/>
          </a:stretch>
        </p:blipFill>
        <p:spPr>
          <a:xfrm>
            <a:off x="4647665" y="2480895"/>
            <a:ext cx="2896671" cy="3829558"/>
          </a:xfrm>
        </p:spPr>
      </p:pic>
      <p:sp>
        <p:nvSpPr>
          <p:cNvPr id="75" name="Text Placeholder 74">
            <a:extLst>
              <a:ext uri="{FF2B5EF4-FFF2-40B4-BE49-F238E27FC236}">
                <a16:creationId xmlns:a16="http://schemas.microsoft.com/office/drawing/2014/main" id="{277894FC-EADA-5F3F-A49C-0C99E697D3A6}"/>
              </a:ext>
            </a:extLst>
          </p:cNvPr>
          <p:cNvSpPr>
            <a:spLocks noGrp="1"/>
          </p:cNvSpPr>
          <p:nvPr>
            <p:ph type="body" idx="13"/>
          </p:nvPr>
        </p:nvSpPr>
        <p:spPr>
          <a:xfrm>
            <a:off x="8111914" y="1469026"/>
            <a:ext cx="2882475" cy="823912"/>
          </a:xfrm>
        </p:spPr>
        <p:txBody>
          <a:bodyPr/>
          <a:lstStyle/>
          <a:p>
            <a:r>
              <a:rPr lang="en-US"/>
              <a:t>NUMBER OF KIDS IN HOME</a:t>
            </a:r>
          </a:p>
        </p:txBody>
      </p:sp>
      <p:pic>
        <p:nvPicPr>
          <p:cNvPr id="92" name="Picture 92" descr="Scatter chart&#10;&#10;Description automatically generated">
            <a:extLst>
              <a:ext uri="{FF2B5EF4-FFF2-40B4-BE49-F238E27FC236}">
                <a16:creationId xmlns:a16="http://schemas.microsoft.com/office/drawing/2014/main" id="{AEADCDEB-799B-4C38-E741-C84CAFD039CD}"/>
              </a:ext>
            </a:extLst>
          </p:cNvPr>
          <p:cNvPicPr>
            <a:picLocks noGrp="1" noChangeAspect="1"/>
          </p:cNvPicPr>
          <p:nvPr>
            <p:ph sz="half" idx="14"/>
          </p:nvPr>
        </p:nvPicPr>
        <p:blipFill>
          <a:blip r:embed="rId3"/>
          <a:stretch>
            <a:fillRect/>
          </a:stretch>
        </p:blipFill>
        <p:spPr>
          <a:xfrm>
            <a:off x="8066421" y="2380520"/>
            <a:ext cx="3633101" cy="4075800"/>
          </a:xfr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90" name="Picture 90" descr="Chart, bar chart&#10;&#10;Description automatically generated">
            <a:extLst>
              <a:ext uri="{FF2B5EF4-FFF2-40B4-BE49-F238E27FC236}">
                <a16:creationId xmlns:a16="http://schemas.microsoft.com/office/drawing/2014/main" id="{EB53887D-78FA-3159-512C-8A888920F967}"/>
              </a:ext>
            </a:extLst>
          </p:cNvPr>
          <p:cNvPicPr>
            <a:picLocks noGrp="1" noChangeAspect="1"/>
          </p:cNvPicPr>
          <p:nvPr>
            <p:ph sz="half" idx="2"/>
          </p:nvPr>
        </p:nvPicPr>
        <p:blipFill>
          <a:blip r:embed="rId4"/>
          <a:stretch>
            <a:fillRect/>
          </a:stretch>
        </p:blipFill>
        <p:spPr>
          <a:xfrm>
            <a:off x="1243104" y="2300096"/>
            <a:ext cx="2882475" cy="4077424"/>
          </a:xfrm>
        </p:spPr>
      </p:pic>
    </p:spTree>
    <p:extLst>
      <p:ext uri="{BB962C8B-B14F-4D97-AF65-F5344CB8AC3E}">
        <p14:creationId xmlns:p14="http://schemas.microsoft.com/office/powerpoint/2010/main" val="2896385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1885156" y="471372"/>
            <a:ext cx="8421688" cy="495324"/>
          </a:xfrm>
        </p:spPr>
        <p:txBody>
          <a:bodyPr/>
          <a:lstStyle/>
          <a:p>
            <a:r>
              <a:rPr lang="en-US"/>
              <a:t>VISUALIZATIONS BASED ON CLUSTERS</a:t>
            </a:r>
            <a:endParaRPr lang="en-US" dirty="0"/>
          </a:p>
        </p:txBody>
      </p:sp>
      <p:sp>
        <p:nvSpPr>
          <p:cNvPr id="72" name="Text Placeholder 71">
            <a:extLst>
              <a:ext uri="{FF2B5EF4-FFF2-40B4-BE49-F238E27FC236}">
                <a16:creationId xmlns:a16="http://schemas.microsoft.com/office/drawing/2014/main" id="{021CD990-F3C8-89E2-41EF-35DCB5DDB394}"/>
              </a:ext>
            </a:extLst>
          </p:cNvPr>
          <p:cNvSpPr>
            <a:spLocks noGrp="1"/>
          </p:cNvSpPr>
          <p:nvPr>
            <p:ph type="body" idx="1"/>
          </p:nvPr>
        </p:nvSpPr>
        <p:spPr>
          <a:xfrm>
            <a:off x="1356835" y="1298429"/>
            <a:ext cx="2882475" cy="823912"/>
          </a:xfrm>
        </p:spPr>
        <p:txBody>
          <a:bodyPr/>
          <a:lstStyle/>
          <a:p>
            <a:r>
              <a:rPr lang="en-US" dirty="0"/>
              <a:t>NUMBER OF </a:t>
            </a:r>
            <a:r>
              <a:rPr lang="en-US"/>
              <a:t>TEENS IN HOME</a:t>
            </a:r>
          </a:p>
        </p:txBody>
      </p:sp>
      <p:sp>
        <p:nvSpPr>
          <p:cNvPr id="73" name="Text Placeholder 72">
            <a:extLst>
              <a:ext uri="{FF2B5EF4-FFF2-40B4-BE49-F238E27FC236}">
                <a16:creationId xmlns:a16="http://schemas.microsoft.com/office/drawing/2014/main" id="{90422B6F-D8A9-CAE4-D55B-D046AD83A6F8}"/>
              </a:ext>
            </a:extLst>
          </p:cNvPr>
          <p:cNvSpPr>
            <a:spLocks noGrp="1"/>
          </p:cNvSpPr>
          <p:nvPr>
            <p:ph type="body" sz="quarter" idx="3"/>
          </p:nvPr>
        </p:nvSpPr>
        <p:spPr>
          <a:xfrm>
            <a:off x="4647665" y="1469026"/>
            <a:ext cx="2896671" cy="732927"/>
          </a:xfrm>
        </p:spPr>
        <p:txBody>
          <a:bodyPr/>
          <a:lstStyle/>
          <a:p>
            <a:r>
              <a:rPr lang="en-US"/>
              <a:t>EDUCATIONAL QUALIFICATION</a:t>
            </a:r>
            <a:endParaRPr lang="en-US" dirty="0"/>
          </a:p>
        </p:txBody>
      </p:sp>
      <p:sp>
        <p:nvSpPr>
          <p:cNvPr id="75" name="Text Placeholder 74">
            <a:extLst>
              <a:ext uri="{FF2B5EF4-FFF2-40B4-BE49-F238E27FC236}">
                <a16:creationId xmlns:a16="http://schemas.microsoft.com/office/drawing/2014/main" id="{277894FC-EADA-5F3F-A49C-0C99E697D3A6}"/>
              </a:ext>
            </a:extLst>
          </p:cNvPr>
          <p:cNvSpPr>
            <a:spLocks noGrp="1"/>
          </p:cNvSpPr>
          <p:nvPr>
            <p:ph type="body" idx="13"/>
          </p:nvPr>
        </p:nvSpPr>
        <p:spPr>
          <a:xfrm>
            <a:off x="8259765" y="1218817"/>
            <a:ext cx="2882475" cy="823912"/>
          </a:xfrm>
        </p:spPr>
        <p:txBody>
          <a:bodyPr/>
          <a:lstStyle/>
          <a:p>
            <a:r>
              <a:rPr lang="en-US"/>
              <a:t>MARITAL STATUS</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5" name="Picture 5" descr="Chart, scatter chart&#10;&#10;Description automatically generated">
            <a:extLst>
              <a:ext uri="{FF2B5EF4-FFF2-40B4-BE49-F238E27FC236}">
                <a16:creationId xmlns:a16="http://schemas.microsoft.com/office/drawing/2014/main" id="{D6B915B0-3313-3E43-B51C-D8D1A19D46C4}"/>
              </a:ext>
            </a:extLst>
          </p:cNvPr>
          <p:cNvPicPr>
            <a:picLocks noGrp="1" noChangeAspect="1"/>
          </p:cNvPicPr>
          <p:nvPr>
            <p:ph sz="half" idx="2"/>
          </p:nvPr>
        </p:nvPicPr>
        <p:blipFill>
          <a:blip r:embed="rId2"/>
          <a:stretch>
            <a:fillRect/>
          </a:stretch>
        </p:blipFill>
        <p:spPr>
          <a:xfrm>
            <a:off x="1243104" y="2211645"/>
            <a:ext cx="2882475" cy="4060984"/>
          </a:xfrm>
        </p:spPr>
      </p:pic>
      <p:pic>
        <p:nvPicPr>
          <p:cNvPr id="9" name="Picture 9" descr="Graphical user interface, scatter chart&#10;&#10;Description automatically generated">
            <a:extLst>
              <a:ext uri="{FF2B5EF4-FFF2-40B4-BE49-F238E27FC236}">
                <a16:creationId xmlns:a16="http://schemas.microsoft.com/office/drawing/2014/main" id="{99A204B1-D2AB-EAA5-6149-410713C83239}"/>
              </a:ext>
            </a:extLst>
          </p:cNvPr>
          <p:cNvPicPr>
            <a:picLocks noGrp="1" noChangeAspect="1"/>
          </p:cNvPicPr>
          <p:nvPr>
            <p:ph sz="quarter" idx="4"/>
          </p:nvPr>
        </p:nvPicPr>
        <p:blipFill>
          <a:blip r:embed="rId3"/>
          <a:stretch>
            <a:fillRect/>
          </a:stretch>
        </p:blipFill>
        <p:spPr>
          <a:xfrm>
            <a:off x="4647665" y="2301001"/>
            <a:ext cx="2896671" cy="3768539"/>
          </a:xfrm>
        </p:spPr>
      </p:pic>
      <p:pic>
        <p:nvPicPr>
          <p:cNvPr id="12" name="Picture 12" descr="Chart, scatter chart&#10;&#10;Description automatically generated">
            <a:extLst>
              <a:ext uri="{FF2B5EF4-FFF2-40B4-BE49-F238E27FC236}">
                <a16:creationId xmlns:a16="http://schemas.microsoft.com/office/drawing/2014/main" id="{A7DF95ED-A45F-B29C-21A3-8557B08649CC}"/>
              </a:ext>
            </a:extLst>
          </p:cNvPr>
          <p:cNvPicPr>
            <a:picLocks noGrp="1" noChangeAspect="1"/>
          </p:cNvPicPr>
          <p:nvPr>
            <p:ph sz="half" idx="14"/>
          </p:nvPr>
        </p:nvPicPr>
        <p:blipFill>
          <a:blip r:embed="rId4"/>
          <a:stretch>
            <a:fillRect/>
          </a:stretch>
        </p:blipFill>
        <p:spPr>
          <a:xfrm>
            <a:off x="8066421" y="2307916"/>
            <a:ext cx="2882475" cy="3891188"/>
          </a:xfrm>
        </p:spPr>
      </p:pic>
    </p:spTree>
    <p:extLst>
      <p:ext uri="{BB962C8B-B14F-4D97-AF65-F5344CB8AC3E}">
        <p14:creationId xmlns:p14="http://schemas.microsoft.com/office/powerpoint/2010/main" val="402481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1885156" y="471372"/>
            <a:ext cx="8421688" cy="495324"/>
          </a:xfrm>
        </p:spPr>
        <p:txBody>
          <a:bodyPr/>
          <a:lstStyle/>
          <a:p>
            <a:r>
              <a:rPr lang="en-US"/>
              <a:t>VISUALIZATIONS BASED ON CLUSTERS</a:t>
            </a:r>
            <a:endParaRPr lang="en-US" dirty="0"/>
          </a:p>
        </p:txBody>
      </p:sp>
      <p:sp>
        <p:nvSpPr>
          <p:cNvPr id="72" name="Text Placeholder 71">
            <a:extLst>
              <a:ext uri="{FF2B5EF4-FFF2-40B4-BE49-F238E27FC236}">
                <a16:creationId xmlns:a16="http://schemas.microsoft.com/office/drawing/2014/main" id="{021CD990-F3C8-89E2-41EF-35DCB5DDB394}"/>
              </a:ext>
            </a:extLst>
          </p:cNvPr>
          <p:cNvSpPr>
            <a:spLocks noGrp="1"/>
          </p:cNvSpPr>
          <p:nvPr>
            <p:ph type="body" idx="1"/>
          </p:nvPr>
        </p:nvSpPr>
        <p:spPr>
          <a:xfrm>
            <a:off x="1356835" y="1298429"/>
            <a:ext cx="2882475" cy="823912"/>
          </a:xfrm>
        </p:spPr>
        <p:txBody>
          <a:bodyPr/>
          <a:lstStyle/>
          <a:p>
            <a:r>
              <a:rPr lang="en-US"/>
              <a:t>AGE OF THE CUSTOMERS</a:t>
            </a:r>
          </a:p>
        </p:txBody>
      </p:sp>
      <p:sp>
        <p:nvSpPr>
          <p:cNvPr id="73" name="Text Placeholder 72">
            <a:extLst>
              <a:ext uri="{FF2B5EF4-FFF2-40B4-BE49-F238E27FC236}">
                <a16:creationId xmlns:a16="http://schemas.microsoft.com/office/drawing/2014/main" id="{90422B6F-D8A9-CAE4-D55B-D046AD83A6F8}"/>
              </a:ext>
            </a:extLst>
          </p:cNvPr>
          <p:cNvSpPr>
            <a:spLocks noGrp="1"/>
          </p:cNvSpPr>
          <p:nvPr>
            <p:ph type="body" sz="quarter" idx="3"/>
          </p:nvPr>
        </p:nvSpPr>
        <p:spPr>
          <a:xfrm>
            <a:off x="4647665" y="1298429"/>
            <a:ext cx="2896671" cy="732927"/>
          </a:xfrm>
        </p:spPr>
        <p:txBody>
          <a:bodyPr/>
          <a:lstStyle/>
          <a:p>
            <a:r>
              <a:rPr lang="en-US"/>
              <a:t>DEAL SHARE</a:t>
            </a:r>
          </a:p>
        </p:txBody>
      </p:sp>
      <p:sp>
        <p:nvSpPr>
          <p:cNvPr id="75" name="Text Placeholder 74">
            <a:extLst>
              <a:ext uri="{FF2B5EF4-FFF2-40B4-BE49-F238E27FC236}">
                <a16:creationId xmlns:a16="http://schemas.microsoft.com/office/drawing/2014/main" id="{277894FC-EADA-5F3F-A49C-0C99E697D3A6}"/>
              </a:ext>
            </a:extLst>
          </p:cNvPr>
          <p:cNvSpPr>
            <a:spLocks noGrp="1"/>
          </p:cNvSpPr>
          <p:nvPr>
            <p:ph type="body" idx="13"/>
          </p:nvPr>
        </p:nvSpPr>
        <p:spPr>
          <a:xfrm>
            <a:off x="8157407" y="1082339"/>
            <a:ext cx="2882475" cy="823912"/>
          </a:xfrm>
        </p:spPr>
        <p:txBody>
          <a:bodyPr/>
          <a:lstStyle/>
          <a:p>
            <a:r>
              <a:rPr lang="en-US"/>
              <a:t>WEB SHARE </a:t>
            </a:r>
            <a:endParaRPr lang="en-US" dirty="0"/>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13" name="Picture 13" descr="Chart&#10;&#10;Description automatically generated">
            <a:extLst>
              <a:ext uri="{FF2B5EF4-FFF2-40B4-BE49-F238E27FC236}">
                <a16:creationId xmlns:a16="http://schemas.microsoft.com/office/drawing/2014/main" id="{9E4B880C-F5B7-4396-40D2-34D21D521445}"/>
              </a:ext>
            </a:extLst>
          </p:cNvPr>
          <p:cNvPicPr>
            <a:picLocks noGrp="1" noChangeAspect="1"/>
          </p:cNvPicPr>
          <p:nvPr>
            <p:ph sz="half" idx="2"/>
          </p:nvPr>
        </p:nvPicPr>
        <p:blipFill>
          <a:blip r:embed="rId2"/>
          <a:stretch>
            <a:fillRect/>
          </a:stretch>
        </p:blipFill>
        <p:spPr>
          <a:xfrm>
            <a:off x="1275466" y="2310607"/>
            <a:ext cx="2965602" cy="4147388"/>
          </a:xfrm>
        </p:spPr>
      </p:pic>
      <p:pic>
        <p:nvPicPr>
          <p:cNvPr id="14" name="Picture 14" descr="Chart&#10;&#10;Description automatically generated">
            <a:extLst>
              <a:ext uri="{FF2B5EF4-FFF2-40B4-BE49-F238E27FC236}">
                <a16:creationId xmlns:a16="http://schemas.microsoft.com/office/drawing/2014/main" id="{EC5AF1C5-D650-2C47-8909-0F6AC2CD4A0F}"/>
              </a:ext>
            </a:extLst>
          </p:cNvPr>
          <p:cNvPicPr>
            <a:picLocks noGrp="1" noChangeAspect="1"/>
          </p:cNvPicPr>
          <p:nvPr>
            <p:ph sz="quarter" idx="4"/>
          </p:nvPr>
        </p:nvPicPr>
        <p:blipFill>
          <a:blip r:embed="rId3"/>
          <a:stretch>
            <a:fillRect/>
          </a:stretch>
        </p:blipFill>
        <p:spPr>
          <a:xfrm>
            <a:off x="4649321" y="2310606"/>
            <a:ext cx="2893358" cy="3863060"/>
          </a:xfrm>
        </p:spPr>
      </p:pic>
      <p:pic>
        <p:nvPicPr>
          <p:cNvPr id="15" name="Picture 15" descr="Chart&#10;&#10;Description automatically generated">
            <a:extLst>
              <a:ext uri="{FF2B5EF4-FFF2-40B4-BE49-F238E27FC236}">
                <a16:creationId xmlns:a16="http://schemas.microsoft.com/office/drawing/2014/main" id="{3564F9B9-E869-DD5A-4AF9-2B2B05A3F1FD}"/>
              </a:ext>
            </a:extLst>
          </p:cNvPr>
          <p:cNvPicPr>
            <a:picLocks noGrp="1" noChangeAspect="1"/>
          </p:cNvPicPr>
          <p:nvPr>
            <p:ph sz="half" idx="14"/>
          </p:nvPr>
        </p:nvPicPr>
        <p:blipFill>
          <a:blip r:embed="rId4"/>
          <a:stretch>
            <a:fillRect/>
          </a:stretch>
        </p:blipFill>
        <p:spPr>
          <a:xfrm>
            <a:off x="7851327" y="2208248"/>
            <a:ext cx="3005588" cy="3737956"/>
          </a:xfrm>
        </p:spPr>
      </p:pic>
    </p:spTree>
    <p:extLst>
      <p:ext uri="{BB962C8B-B14F-4D97-AF65-F5344CB8AC3E}">
        <p14:creationId xmlns:p14="http://schemas.microsoft.com/office/powerpoint/2010/main" val="508962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Project Objectives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3261570"/>
          </a:xfrm>
        </p:spPr>
        <p:txBody>
          <a:bodyPr vert="horz" lIns="91440" tIns="45720" rIns="91440" bIns="45720" rtlCol="0" anchor="t">
            <a:noAutofit/>
          </a:bodyPr>
          <a:lstStyle/>
          <a:p>
            <a:r>
              <a:rPr lang="en-US" sz="2000" dirty="0"/>
              <a:t>EDA</a:t>
            </a:r>
          </a:p>
          <a:p>
            <a:r>
              <a:rPr lang="en-US" sz="2000" dirty="0"/>
              <a:t>Model Building</a:t>
            </a:r>
          </a:p>
          <a:p>
            <a:r>
              <a:rPr lang="en-US" sz="2000" dirty="0"/>
              <a:t>Model Evaluation and Feedback</a:t>
            </a:r>
          </a:p>
          <a:p>
            <a:r>
              <a:rPr lang="en-US" sz="2000" dirty="0"/>
              <a:t>Deployment</a:t>
            </a:r>
          </a:p>
          <a:p>
            <a:r>
              <a:rPr lang="en-US" sz="2000" dirty="0"/>
              <a:t>Final Presentation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dirty="0"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1885156" y="471372"/>
            <a:ext cx="8421688" cy="495324"/>
          </a:xfrm>
        </p:spPr>
        <p:txBody>
          <a:bodyPr/>
          <a:lstStyle/>
          <a:p>
            <a:r>
              <a:rPr lang="en-US" dirty="0"/>
              <a:t>VISUALIZATIONS BASED ON CLUSTERS</a:t>
            </a:r>
          </a:p>
        </p:txBody>
      </p:sp>
      <p:sp>
        <p:nvSpPr>
          <p:cNvPr id="72" name="Text Placeholder 71">
            <a:extLst>
              <a:ext uri="{FF2B5EF4-FFF2-40B4-BE49-F238E27FC236}">
                <a16:creationId xmlns:a16="http://schemas.microsoft.com/office/drawing/2014/main" id="{021CD990-F3C8-89E2-41EF-35DCB5DDB394}"/>
              </a:ext>
            </a:extLst>
          </p:cNvPr>
          <p:cNvSpPr>
            <a:spLocks noGrp="1"/>
          </p:cNvSpPr>
          <p:nvPr>
            <p:ph type="body" idx="1"/>
          </p:nvPr>
        </p:nvSpPr>
        <p:spPr>
          <a:xfrm>
            <a:off x="1346939" y="1090611"/>
            <a:ext cx="2882475" cy="823912"/>
          </a:xfrm>
        </p:spPr>
        <p:txBody>
          <a:bodyPr/>
          <a:lstStyle/>
          <a:p>
            <a:r>
              <a:rPr lang="en-US"/>
              <a:t>CATALOG SHARE</a:t>
            </a:r>
          </a:p>
        </p:txBody>
      </p:sp>
      <p:sp>
        <p:nvSpPr>
          <p:cNvPr id="73" name="Text Placeholder 72">
            <a:extLst>
              <a:ext uri="{FF2B5EF4-FFF2-40B4-BE49-F238E27FC236}">
                <a16:creationId xmlns:a16="http://schemas.microsoft.com/office/drawing/2014/main" id="{90422B6F-D8A9-CAE4-D55B-D046AD83A6F8}"/>
              </a:ext>
            </a:extLst>
          </p:cNvPr>
          <p:cNvSpPr>
            <a:spLocks noGrp="1"/>
          </p:cNvSpPr>
          <p:nvPr>
            <p:ph type="body" sz="quarter" idx="3"/>
          </p:nvPr>
        </p:nvSpPr>
        <p:spPr>
          <a:xfrm>
            <a:off x="4647665" y="1130195"/>
            <a:ext cx="2896671" cy="732927"/>
          </a:xfrm>
        </p:spPr>
        <p:txBody>
          <a:bodyPr/>
          <a:lstStyle/>
          <a:p>
            <a:r>
              <a:rPr lang="en-US"/>
              <a:t>STORE SHARE</a:t>
            </a:r>
          </a:p>
        </p:txBody>
      </p:sp>
      <p:sp>
        <p:nvSpPr>
          <p:cNvPr id="75" name="Text Placeholder 74">
            <a:extLst>
              <a:ext uri="{FF2B5EF4-FFF2-40B4-BE49-F238E27FC236}">
                <a16:creationId xmlns:a16="http://schemas.microsoft.com/office/drawing/2014/main" id="{277894FC-EADA-5F3F-A49C-0C99E697D3A6}"/>
              </a:ext>
            </a:extLst>
          </p:cNvPr>
          <p:cNvSpPr>
            <a:spLocks noGrp="1"/>
          </p:cNvSpPr>
          <p:nvPr>
            <p:ph type="body" idx="13"/>
          </p:nvPr>
        </p:nvSpPr>
        <p:spPr>
          <a:xfrm>
            <a:off x="7672498" y="1082339"/>
            <a:ext cx="3367384" cy="823912"/>
          </a:xfrm>
        </p:spPr>
        <p:txBody>
          <a:bodyPr/>
          <a:lstStyle/>
          <a:p>
            <a:r>
              <a:rPr lang="en-US"/>
              <a:t>NUMBER OF ACCEPTED CAMPAIGNS</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0" name="Picture 10" descr="Chart&#10;&#10;Description automatically generated">
            <a:extLst>
              <a:ext uri="{FF2B5EF4-FFF2-40B4-BE49-F238E27FC236}">
                <a16:creationId xmlns:a16="http://schemas.microsoft.com/office/drawing/2014/main" id="{9F92305E-4649-DCFF-EB42-72638EC17752}"/>
              </a:ext>
            </a:extLst>
          </p:cNvPr>
          <p:cNvPicPr>
            <a:picLocks noGrp="1" noChangeAspect="1"/>
          </p:cNvPicPr>
          <p:nvPr>
            <p:ph sz="half" idx="2"/>
          </p:nvPr>
        </p:nvPicPr>
        <p:blipFill>
          <a:blip r:embed="rId2"/>
          <a:stretch>
            <a:fillRect/>
          </a:stretch>
        </p:blipFill>
        <p:spPr>
          <a:xfrm>
            <a:off x="1241975" y="2261126"/>
            <a:ext cx="2587850" cy="4046359"/>
          </a:xfrm>
        </p:spPr>
      </p:pic>
      <p:pic>
        <p:nvPicPr>
          <p:cNvPr id="11" name="Picture 11" descr="Chart&#10;&#10;Description automatically generated">
            <a:extLst>
              <a:ext uri="{FF2B5EF4-FFF2-40B4-BE49-F238E27FC236}">
                <a16:creationId xmlns:a16="http://schemas.microsoft.com/office/drawing/2014/main" id="{BDAFB5E6-D616-A5B2-A7CC-68B994528A29}"/>
              </a:ext>
            </a:extLst>
          </p:cNvPr>
          <p:cNvPicPr>
            <a:picLocks noGrp="1" noChangeAspect="1"/>
          </p:cNvPicPr>
          <p:nvPr>
            <p:ph sz="quarter" idx="4"/>
          </p:nvPr>
        </p:nvPicPr>
        <p:blipFill>
          <a:blip r:embed="rId3"/>
          <a:stretch>
            <a:fillRect/>
          </a:stretch>
        </p:blipFill>
        <p:spPr>
          <a:xfrm>
            <a:off x="4273713" y="2261126"/>
            <a:ext cx="2961744" cy="3571347"/>
          </a:xfrm>
        </p:spPr>
      </p:pic>
      <p:pic>
        <p:nvPicPr>
          <p:cNvPr id="12" name="Picture 15" descr="Graphical user interface&#10;&#10;Description automatically generated">
            <a:extLst>
              <a:ext uri="{FF2B5EF4-FFF2-40B4-BE49-F238E27FC236}">
                <a16:creationId xmlns:a16="http://schemas.microsoft.com/office/drawing/2014/main" id="{1094E05B-B08E-8DB2-A205-7B8253BE039C}"/>
              </a:ext>
            </a:extLst>
          </p:cNvPr>
          <p:cNvPicPr>
            <a:picLocks noGrp="1" noChangeAspect="1"/>
          </p:cNvPicPr>
          <p:nvPr>
            <p:ph sz="half" idx="14"/>
          </p:nvPr>
        </p:nvPicPr>
        <p:blipFill>
          <a:blip r:embed="rId4"/>
          <a:stretch>
            <a:fillRect/>
          </a:stretch>
        </p:blipFill>
        <p:spPr>
          <a:xfrm>
            <a:off x="7363798" y="1975223"/>
            <a:ext cx="4356994" cy="4054088"/>
          </a:xfrm>
        </p:spPr>
      </p:pic>
    </p:spTree>
    <p:extLst>
      <p:ext uri="{BB962C8B-B14F-4D97-AF65-F5344CB8AC3E}">
        <p14:creationId xmlns:p14="http://schemas.microsoft.com/office/powerpoint/2010/main" val="223589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365125"/>
            <a:ext cx="10515600" cy="810966"/>
          </a:xfrm>
        </p:spPr>
        <p:txBody>
          <a:bodyPr/>
          <a:lstStyle/>
          <a:p>
            <a:r>
              <a:rPr lang="en-US" b="1" u="sng"/>
              <a:t>Conclusions based on clustering</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8" name="TextBox 7">
            <a:extLst>
              <a:ext uri="{FF2B5EF4-FFF2-40B4-BE49-F238E27FC236}">
                <a16:creationId xmlns:a16="http://schemas.microsoft.com/office/drawing/2014/main" id="{7D3A9AB3-FFD0-61F3-A1A5-16EEBE323A80}"/>
              </a:ext>
            </a:extLst>
          </p:cNvPr>
          <p:cNvSpPr txBox="1"/>
          <p:nvPr/>
        </p:nvSpPr>
        <p:spPr>
          <a:xfrm>
            <a:off x="754577" y="1546266"/>
            <a:ext cx="10601201" cy="47253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9" name="Table 9">
            <a:extLst>
              <a:ext uri="{FF2B5EF4-FFF2-40B4-BE49-F238E27FC236}">
                <a16:creationId xmlns:a16="http://schemas.microsoft.com/office/drawing/2014/main" id="{892EC52F-D7BA-B2E5-0370-A8D2A9D8F46A}"/>
              </a:ext>
            </a:extLst>
          </p:cNvPr>
          <p:cNvGraphicFramePr>
            <a:graphicFrameLocks noGrp="1"/>
          </p:cNvGraphicFramePr>
          <p:nvPr>
            <p:extLst>
              <p:ext uri="{D42A27DB-BD31-4B8C-83A1-F6EECF244321}">
                <p14:modId xmlns:p14="http://schemas.microsoft.com/office/powerpoint/2010/main" val="480037661"/>
              </p:ext>
            </p:extLst>
          </p:nvPr>
        </p:nvGraphicFramePr>
        <p:xfrm>
          <a:off x="475012" y="1335974"/>
          <a:ext cx="11360136" cy="5308878"/>
        </p:xfrm>
        <a:graphic>
          <a:graphicData uri="http://schemas.openxmlformats.org/drawingml/2006/table">
            <a:tbl>
              <a:tblPr firstRow="1" bandRow="1">
                <a:tableStyleId>{073A0DAA-6AF3-43AB-8588-CEC1D06C72B9}</a:tableStyleId>
              </a:tblPr>
              <a:tblGrid>
                <a:gridCol w="2840034">
                  <a:extLst>
                    <a:ext uri="{9D8B030D-6E8A-4147-A177-3AD203B41FA5}">
                      <a16:colId xmlns:a16="http://schemas.microsoft.com/office/drawing/2014/main" val="1995350811"/>
                    </a:ext>
                  </a:extLst>
                </a:gridCol>
                <a:gridCol w="2840034">
                  <a:extLst>
                    <a:ext uri="{9D8B030D-6E8A-4147-A177-3AD203B41FA5}">
                      <a16:colId xmlns:a16="http://schemas.microsoft.com/office/drawing/2014/main" val="1105053051"/>
                    </a:ext>
                  </a:extLst>
                </a:gridCol>
                <a:gridCol w="2840034">
                  <a:extLst>
                    <a:ext uri="{9D8B030D-6E8A-4147-A177-3AD203B41FA5}">
                      <a16:colId xmlns:a16="http://schemas.microsoft.com/office/drawing/2014/main" val="944906854"/>
                    </a:ext>
                  </a:extLst>
                </a:gridCol>
                <a:gridCol w="2840034">
                  <a:extLst>
                    <a:ext uri="{9D8B030D-6E8A-4147-A177-3AD203B41FA5}">
                      <a16:colId xmlns:a16="http://schemas.microsoft.com/office/drawing/2014/main" val="1725956461"/>
                    </a:ext>
                  </a:extLst>
                </a:gridCol>
              </a:tblGrid>
              <a:tr h="646053">
                <a:tc>
                  <a:txBody>
                    <a:bodyPr/>
                    <a:lstStyle/>
                    <a:p>
                      <a:pPr algn="ctr"/>
                      <a:r>
                        <a:rPr lang="en-US" sz="2400" dirty="0"/>
                        <a:t>CLUSTER 0</a:t>
                      </a:r>
                    </a:p>
                  </a:txBody>
                  <a:tcPr/>
                </a:tc>
                <a:tc>
                  <a:txBody>
                    <a:bodyPr/>
                    <a:lstStyle/>
                    <a:p>
                      <a:pPr lvl="0" algn="ctr">
                        <a:lnSpc>
                          <a:spcPct val="100000"/>
                        </a:lnSpc>
                        <a:spcBef>
                          <a:spcPts val="0"/>
                        </a:spcBef>
                        <a:spcAft>
                          <a:spcPts val="0"/>
                        </a:spcAft>
                        <a:buNone/>
                      </a:pPr>
                      <a:r>
                        <a:rPr lang="en-US" sz="2400" b="1" i="0" u="none" strike="noStrike" noProof="0" dirty="0">
                          <a:solidFill>
                            <a:srgbClr val="FFFFFF"/>
                          </a:solidFill>
                          <a:latin typeface="Tenorite"/>
                        </a:rPr>
                        <a:t>CLUSTER 1</a:t>
                      </a:r>
                    </a:p>
                    <a:p>
                      <a:pPr lvl="0">
                        <a:buNone/>
                      </a:pPr>
                      <a:endParaRPr lang="en-US" dirty="0"/>
                    </a:p>
                  </a:txBody>
                  <a:tcPr anchor="ctr"/>
                </a:tc>
                <a:tc>
                  <a:txBody>
                    <a:bodyPr/>
                    <a:lstStyle/>
                    <a:p>
                      <a:pPr lvl="0" algn="ctr">
                        <a:lnSpc>
                          <a:spcPct val="100000"/>
                        </a:lnSpc>
                        <a:spcBef>
                          <a:spcPts val="0"/>
                        </a:spcBef>
                        <a:spcAft>
                          <a:spcPts val="0"/>
                        </a:spcAft>
                        <a:buNone/>
                      </a:pPr>
                      <a:r>
                        <a:rPr lang="en-US" sz="2400" b="1" i="0" u="none" strike="noStrike" noProof="0" dirty="0">
                          <a:solidFill>
                            <a:srgbClr val="FFFFFF"/>
                          </a:solidFill>
                          <a:latin typeface="Tenorite"/>
                        </a:rPr>
                        <a:t>CLUSTER 2</a:t>
                      </a:r>
                    </a:p>
                    <a:p>
                      <a:pPr lvl="0">
                        <a:buNone/>
                      </a:pPr>
                      <a:endParaRPr lang="en-US" dirty="0"/>
                    </a:p>
                  </a:txBody>
                  <a:tcPr/>
                </a:tc>
                <a:tc>
                  <a:txBody>
                    <a:bodyPr/>
                    <a:lstStyle/>
                    <a:p>
                      <a:pPr lvl="0" algn="ctr">
                        <a:lnSpc>
                          <a:spcPct val="100000"/>
                        </a:lnSpc>
                        <a:spcBef>
                          <a:spcPts val="0"/>
                        </a:spcBef>
                        <a:spcAft>
                          <a:spcPts val="0"/>
                        </a:spcAft>
                        <a:buNone/>
                      </a:pPr>
                      <a:r>
                        <a:rPr lang="en-US" sz="2400" b="1" i="0" u="none" strike="noStrike" noProof="0" dirty="0">
                          <a:solidFill>
                            <a:srgbClr val="FFFFFF"/>
                          </a:solidFill>
                          <a:latin typeface="Tenorite"/>
                        </a:rPr>
                        <a:t>CLUSTER 3</a:t>
                      </a:r>
                    </a:p>
                    <a:p>
                      <a:pPr lvl="0">
                        <a:buNone/>
                      </a:pPr>
                      <a:endParaRPr lang="en-US" dirty="0"/>
                    </a:p>
                  </a:txBody>
                  <a:tcPr/>
                </a:tc>
                <a:extLst>
                  <a:ext uri="{0D108BD9-81ED-4DB2-BD59-A6C34878D82A}">
                    <a16:rowId xmlns:a16="http://schemas.microsoft.com/office/drawing/2014/main" val="4170736797"/>
                  </a:ext>
                </a:extLst>
              </a:tr>
              <a:tr h="646053">
                <a:tc>
                  <a:txBody>
                    <a:bodyPr/>
                    <a:lstStyle/>
                    <a:p>
                      <a:r>
                        <a:rPr lang="en-US" sz="2000" dirty="0"/>
                        <a:t>AVERAGE NUMBER OF PEOPLE</a:t>
                      </a:r>
                    </a:p>
                  </a:txBody>
                  <a:tcPr/>
                </a:tc>
                <a:tc>
                  <a:txBody>
                    <a:bodyPr/>
                    <a:lstStyle/>
                    <a:p>
                      <a:r>
                        <a:rPr lang="en-US" dirty="0"/>
                        <a:t>HIGHEST NUMBER OF PEOPLE</a:t>
                      </a:r>
                    </a:p>
                  </a:txBody>
                  <a:tcPr/>
                </a:tc>
                <a:tc>
                  <a:txBody>
                    <a:bodyPr/>
                    <a:lstStyle/>
                    <a:p>
                      <a:r>
                        <a:rPr lang="en-US" dirty="0"/>
                        <a:t>LOWEST NUMBER OF PEOPLE</a:t>
                      </a:r>
                    </a:p>
                  </a:txBody>
                  <a:tcPr/>
                </a:tc>
                <a:tc>
                  <a:txBody>
                    <a:bodyPr/>
                    <a:lstStyle/>
                    <a:p>
                      <a:r>
                        <a:rPr lang="en-US" dirty="0"/>
                        <a:t>AVERAGE NUMBER OF PEOPLE</a:t>
                      </a:r>
                    </a:p>
                  </a:txBody>
                  <a:tcPr/>
                </a:tc>
                <a:extLst>
                  <a:ext uri="{0D108BD9-81ED-4DB2-BD59-A6C34878D82A}">
                    <a16:rowId xmlns:a16="http://schemas.microsoft.com/office/drawing/2014/main" val="1115177866"/>
                  </a:ext>
                </a:extLst>
              </a:tr>
              <a:tr h="646053">
                <a:tc>
                  <a:txBody>
                    <a:bodyPr/>
                    <a:lstStyle/>
                    <a:p>
                      <a:r>
                        <a:rPr lang="en-US" dirty="0"/>
                        <a:t>AVERAGE INCOME AND LOW SPENDING</a:t>
                      </a:r>
                    </a:p>
                  </a:txBody>
                  <a:tcPr/>
                </a:tc>
                <a:tc>
                  <a:txBody>
                    <a:bodyPr/>
                    <a:lstStyle/>
                    <a:p>
                      <a:r>
                        <a:rPr lang="en-US" dirty="0"/>
                        <a:t>AVERAGE INCOME AND AVERAGE SPENDING</a:t>
                      </a:r>
                    </a:p>
                  </a:txBody>
                  <a:tcPr/>
                </a:tc>
                <a:tc>
                  <a:txBody>
                    <a:bodyPr/>
                    <a:lstStyle/>
                    <a:p>
                      <a:r>
                        <a:rPr lang="en-US" dirty="0"/>
                        <a:t>HIGH INCOME AND HIGH SPENDING</a:t>
                      </a:r>
                    </a:p>
                  </a:txBody>
                  <a:tcPr/>
                </a:tc>
                <a:tc>
                  <a:txBody>
                    <a:bodyPr/>
                    <a:lstStyle/>
                    <a:p>
                      <a:r>
                        <a:rPr lang="en-US" dirty="0"/>
                        <a:t>LOW INCOME AND LOW SPENDING</a:t>
                      </a:r>
                    </a:p>
                  </a:txBody>
                  <a:tcPr/>
                </a:tc>
                <a:extLst>
                  <a:ext uri="{0D108BD9-81ED-4DB2-BD59-A6C34878D82A}">
                    <a16:rowId xmlns:a16="http://schemas.microsoft.com/office/drawing/2014/main" val="1742439907"/>
                  </a:ext>
                </a:extLst>
              </a:tr>
              <a:tr h="646053">
                <a:tc>
                  <a:txBody>
                    <a:bodyPr/>
                    <a:lstStyle/>
                    <a:p>
                      <a:r>
                        <a:rPr lang="en-US" dirty="0"/>
                        <a:t>HAS ONE KID AND ATMOST ONE TEEN</a:t>
                      </a:r>
                    </a:p>
                  </a:txBody>
                  <a:tcPr/>
                </a:tc>
                <a:tc>
                  <a:txBody>
                    <a:bodyPr/>
                    <a:lstStyle/>
                    <a:p>
                      <a:r>
                        <a:rPr lang="en-US" dirty="0"/>
                        <a:t>HAS NO KIDS AND ATMOST TWO TEENS</a:t>
                      </a:r>
                    </a:p>
                  </a:txBody>
                  <a:tcPr/>
                </a:tc>
                <a:tc>
                  <a:txBody>
                    <a:bodyPr/>
                    <a:lstStyle/>
                    <a:p>
                      <a:r>
                        <a:rPr lang="en-US" dirty="0"/>
                        <a:t>HAS ATMOST ONE KID AND ATMOST ONE TEEN</a:t>
                      </a:r>
                    </a:p>
                  </a:txBody>
                  <a:tcPr/>
                </a:tc>
                <a:tc>
                  <a:txBody>
                    <a:bodyPr/>
                    <a:lstStyle/>
                    <a:p>
                      <a:r>
                        <a:rPr lang="en-US" dirty="0"/>
                        <a:t>HAS ATMOST TWO KIDS AND ATMOST ONE TEEN</a:t>
                      </a:r>
                    </a:p>
                  </a:txBody>
                  <a:tcPr/>
                </a:tc>
                <a:extLst>
                  <a:ext uri="{0D108BD9-81ED-4DB2-BD59-A6C34878D82A}">
                    <a16:rowId xmlns:a16="http://schemas.microsoft.com/office/drawing/2014/main" val="1568803161"/>
                  </a:ext>
                </a:extLst>
              </a:tr>
              <a:tr h="646053">
                <a:tc>
                  <a:txBody>
                    <a:bodyPr/>
                    <a:lstStyle/>
                    <a:p>
                      <a:r>
                        <a:rPr lang="en-US" dirty="0"/>
                        <a:t>HAS GRADUATE PEOPLE</a:t>
                      </a:r>
                    </a:p>
                  </a:txBody>
                  <a:tcPr/>
                </a:tc>
                <a:tc>
                  <a:txBody>
                    <a:bodyPr/>
                    <a:lstStyle/>
                    <a:p>
                      <a:r>
                        <a:rPr lang="en-US" dirty="0"/>
                        <a:t>HAS BOTH GRADUATE AND POSTGRADUATE </a:t>
                      </a:r>
                      <a:endParaRPr lang="en-US"/>
                    </a:p>
                  </a:txBody>
                  <a:tcPr/>
                </a:tc>
                <a:tc>
                  <a:txBody>
                    <a:bodyPr/>
                    <a:lstStyle/>
                    <a:p>
                      <a:r>
                        <a:rPr lang="en-US" dirty="0"/>
                        <a:t>HAS ALL TYPES</a:t>
                      </a:r>
                    </a:p>
                  </a:txBody>
                  <a:tcPr/>
                </a:tc>
                <a:tc>
                  <a:txBody>
                    <a:bodyPr/>
                    <a:lstStyle/>
                    <a:p>
                      <a:r>
                        <a:rPr lang="en-US" dirty="0"/>
                        <a:t>HAS UNDERGRADUATE </a:t>
                      </a:r>
                      <a:r>
                        <a:rPr lang="en-US"/>
                        <a:t>AND POSTGRADUATE </a:t>
                      </a:r>
                      <a:endParaRPr lang="en-US" dirty="0"/>
                    </a:p>
                  </a:txBody>
                  <a:tcPr/>
                </a:tc>
                <a:extLst>
                  <a:ext uri="{0D108BD9-81ED-4DB2-BD59-A6C34878D82A}">
                    <a16:rowId xmlns:a16="http://schemas.microsoft.com/office/drawing/2014/main" val="743528811"/>
                  </a:ext>
                </a:extLst>
              </a:tr>
              <a:tr h="646053">
                <a:tc>
                  <a:txBody>
                    <a:bodyPr/>
                    <a:lstStyle/>
                    <a:p>
                      <a:r>
                        <a:rPr lang="en-US" dirty="0"/>
                        <a:t>MIDDLE AGE PEOPLE</a:t>
                      </a:r>
                    </a:p>
                  </a:txBody>
                  <a:tcPr/>
                </a:tc>
                <a:tc>
                  <a:txBody>
                    <a:bodyPr/>
                    <a:lstStyle/>
                    <a:p>
                      <a:r>
                        <a:rPr lang="en-US" dirty="0"/>
                        <a:t>OLD AGE PEOPLE</a:t>
                      </a:r>
                    </a:p>
                  </a:txBody>
                  <a:tcPr/>
                </a:tc>
                <a:tc>
                  <a:txBody>
                    <a:bodyPr/>
                    <a:lstStyle/>
                    <a:p>
                      <a:r>
                        <a:rPr lang="en-US" dirty="0"/>
                        <a:t>BOTH MIDDLE  AND OLD AGE PEOPLE</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BOTH MIDDLE  AND OLD AGE PEOPLE</a:t>
                      </a:r>
                    </a:p>
                  </a:txBody>
                  <a:tcPr/>
                </a:tc>
                <a:extLst>
                  <a:ext uri="{0D108BD9-81ED-4DB2-BD59-A6C34878D82A}">
                    <a16:rowId xmlns:a16="http://schemas.microsoft.com/office/drawing/2014/main" val="1722291891"/>
                  </a:ext>
                </a:extLst>
              </a:tr>
              <a:tr h="646053">
                <a:tc>
                  <a:txBody>
                    <a:bodyPr/>
                    <a:lstStyle/>
                    <a:p>
                      <a:r>
                        <a:rPr lang="en-US" dirty="0"/>
                        <a:t>LOW DEAL SHARE AND  CATALOG SHARE</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HIGH DEAL SHARE AND CATALOG SHARE</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HIGH DEAL SHARE AND CATALOG SHARE </a:t>
                      </a:r>
                    </a:p>
                  </a:txBody>
                  <a:tcPr/>
                </a:tc>
                <a:tc>
                  <a:txBody>
                    <a:bodyPr/>
                    <a:lstStyle/>
                    <a:p>
                      <a:r>
                        <a:rPr lang="en-US" dirty="0"/>
                        <a:t>LOW DEAL SHARE AND CATALOG SHARE</a:t>
                      </a:r>
                    </a:p>
                  </a:txBody>
                  <a:tcPr/>
                </a:tc>
                <a:extLst>
                  <a:ext uri="{0D108BD9-81ED-4DB2-BD59-A6C34878D82A}">
                    <a16:rowId xmlns:a16="http://schemas.microsoft.com/office/drawing/2014/main" val="1675130567"/>
                  </a:ext>
                </a:extLst>
              </a:tr>
              <a:tr h="646053">
                <a:tc>
                  <a:txBody>
                    <a:bodyPr/>
                    <a:lstStyle/>
                    <a:p>
                      <a:r>
                        <a:rPr lang="en-US" dirty="0"/>
                        <a:t>ATMOST ACCEPTED ONE CAMPAIGN OFFER</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ATMOST ACCEPTED ONE CAMPAIGN OFFER</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ATLEAST ACCEPTED TWO CAMPAIGN OFFER </a:t>
                      </a:r>
                    </a:p>
                  </a:txBody>
                  <a:tcPr/>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enorite"/>
                        </a:rPr>
                        <a:t>ATMOST ACCEPTED ONE CAMPAIGN OFFER</a:t>
                      </a:r>
                    </a:p>
                  </a:txBody>
                  <a:tcPr/>
                </a:tc>
                <a:extLst>
                  <a:ext uri="{0D108BD9-81ED-4DB2-BD59-A6C34878D82A}">
                    <a16:rowId xmlns:a16="http://schemas.microsoft.com/office/drawing/2014/main" val="3913473992"/>
                  </a:ext>
                </a:extLst>
              </a:tr>
            </a:tbl>
          </a:graphicData>
        </a:graphic>
      </p:graphicFrame>
    </p:spTree>
    <p:extLst>
      <p:ext uri="{BB962C8B-B14F-4D97-AF65-F5344CB8AC3E}">
        <p14:creationId xmlns:p14="http://schemas.microsoft.com/office/powerpoint/2010/main" val="332104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9"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102368" y="694268"/>
            <a:ext cx="3553510" cy="5477932"/>
          </a:xfrm>
        </p:spPr>
        <p:txBody>
          <a:bodyPr vert="horz" lIns="91440" tIns="45720" rIns="91440" bIns="45720" rtlCol="0" anchor="ctr">
            <a:normAutofit/>
          </a:bodyPr>
          <a:lstStyle/>
          <a:p>
            <a:r>
              <a:rPr lang="en-US" sz="4400" b="1" kern="1200">
                <a:solidFill>
                  <a:schemeClr val="bg1"/>
                </a:solidFill>
                <a:latin typeface="+mj-lt"/>
                <a:ea typeface="+mj-ea"/>
                <a:cs typeface="+mj-cs"/>
              </a:rPr>
              <a:t>MODEL BUILDING</a:t>
            </a:r>
          </a:p>
        </p:txBody>
      </p:sp>
      <p:grpSp>
        <p:nvGrpSpPr>
          <p:cNvPr id="37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8" name="Freeform: Shape 17">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71" name="Freeform: Shape 18">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1"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72" name="Freeform: Shape 22">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73" name="Freeform: Shape 24">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74" name="Freeform: Shape 26">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6" name="Oval 35">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A27F2653-7756-44FB-190A-11A3F3028590}"/>
              </a:ext>
            </a:extLst>
          </p:cNvPr>
          <p:cNvSpPr txBox="1"/>
          <p:nvPr/>
        </p:nvSpPr>
        <p:spPr>
          <a:xfrm>
            <a:off x="6234868" y="266488"/>
            <a:ext cx="5217173" cy="58980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600" dirty="0">
                <a:solidFill>
                  <a:schemeClr val="bg1"/>
                </a:solidFill>
              </a:rPr>
              <a:t>WE USE DIFFERENT SUPERVISED LEARNING TECHNIQUES FOR MODEL BUILDING</a:t>
            </a:r>
            <a:endParaRPr lang="en-US"/>
          </a:p>
          <a:p>
            <a:pPr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LOGISTIC REGRESSION</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NAÏVE BAYES</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DECISION TREES</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SUPPORT VECTOR MACHINES (SVM).</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RANDOM FOREST</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342900" indent="-228600">
              <a:lnSpc>
                <a:spcPct val="90000"/>
              </a:lnSpc>
              <a:spcAft>
                <a:spcPts val="600"/>
              </a:spcAft>
              <a:buFont typeface="Arial" panose="020B0604020202020204" pitchFamily="34" charset="0"/>
              <a:buChar char="•"/>
            </a:pPr>
            <a:r>
              <a:rPr lang="en-US" sz="1600" dirty="0">
                <a:solidFill>
                  <a:schemeClr val="bg1"/>
                </a:solidFill>
              </a:rPr>
              <a:t>K-NEAREST NEIGHBORS (KNN)</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400050" indent="-285750">
              <a:lnSpc>
                <a:spcPct val="90000"/>
              </a:lnSpc>
              <a:spcAft>
                <a:spcPts val="600"/>
              </a:spcAft>
              <a:buFont typeface="Wingdings"/>
              <a:buChar char="Ø"/>
            </a:pPr>
            <a:r>
              <a:rPr lang="en-US" sz="1600" dirty="0">
                <a:solidFill>
                  <a:schemeClr val="bg1"/>
                </a:solidFill>
              </a:rPr>
              <a:t>IN EACH OF THE ABOVE TECHNIQUES WE USE TRAIN-TEST SPLIT. </a:t>
            </a:r>
          </a:p>
          <a:p>
            <a:pPr marL="342900" indent="-228600">
              <a:lnSpc>
                <a:spcPct val="90000"/>
              </a:lnSpc>
              <a:spcAft>
                <a:spcPts val="600"/>
              </a:spcAft>
              <a:buFont typeface="Arial" panose="020B0604020202020204" pitchFamily="34" charset="0"/>
              <a:buChar char="•"/>
            </a:pPr>
            <a:endParaRPr lang="en-US" sz="1600" dirty="0">
              <a:solidFill>
                <a:schemeClr val="bg1"/>
              </a:solidFill>
            </a:endParaRPr>
          </a:p>
          <a:p>
            <a:pPr marL="400050" indent="-285750">
              <a:lnSpc>
                <a:spcPct val="90000"/>
              </a:lnSpc>
              <a:spcAft>
                <a:spcPts val="600"/>
              </a:spcAft>
              <a:buFont typeface="Wingdings"/>
              <a:buChar char="Ø"/>
            </a:pPr>
            <a:r>
              <a:rPr lang="en-US" sz="1600" dirty="0">
                <a:solidFill>
                  <a:schemeClr val="bg1"/>
                </a:solidFill>
              </a:rPr>
              <a:t>OUR MODEL WILL BE WELL TRAINED ON TRAINING DATASET AND WE PREDICT THE RESULT USING TEST DATASET.</a:t>
            </a:r>
          </a:p>
        </p:txBody>
      </p:sp>
      <mc:AlternateContent xmlns:mc="http://schemas.openxmlformats.org/markup-compatibility/2006">
        <mc:Choice xmlns:p14="http://schemas.microsoft.com/office/powerpoint/2010/main" Requires="p14">
          <p:contentPart p14:bwMode="auto" r:id="rId2">
            <p14:nvContentPartPr>
              <p14:cNvPr id="16" name="Ink 15">
                <a:extLst>
                  <a:ext uri="{FF2B5EF4-FFF2-40B4-BE49-F238E27FC236}">
                    <a16:creationId xmlns:a16="http://schemas.microsoft.com/office/drawing/2014/main" id="{A195D8ED-7999-5193-4FAF-4874A9126EA0}"/>
                  </a:ext>
                </a:extLst>
              </p14:cNvPr>
              <p14:cNvContentPartPr/>
              <p14:nvPr/>
            </p14:nvContentPartPr>
            <p14:xfrm>
              <a:off x="6735739" y="4643083"/>
              <a:ext cx="14216" cy="14216"/>
            </p14:xfrm>
          </p:contentPart>
        </mc:Choice>
        <mc:Fallback>
          <p:pic>
            <p:nvPicPr>
              <p:cNvPr id="16" name="Ink 15">
                <a:extLst>
                  <a:ext uri="{FF2B5EF4-FFF2-40B4-BE49-F238E27FC236}">
                    <a16:creationId xmlns:a16="http://schemas.microsoft.com/office/drawing/2014/main" id="{A195D8ED-7999-5193-4FAF-4874A9126EA0}"/>
                  </a:ext>
                </a:extLst>
              </p:cNvPr>
              <p:cNvPicPr/>
              <p:nvPr/>
            </p:nvPicPr>
            <p:blipFill>
              <a:blip r:embed="rId3"/>
              <a:stretch>
                <a:fillRect/>
              </a:stretch>
            </p:blipFill>
            <p:spPr>
              <a:xfrm>
                <a:off x="6024939" y="3946499"/>
                <a:ext cx="1421600" cy="1421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7" name="Ink 196">
                <a:extLst>
                  <a:ext uri="{FF2B5EF4-FFF2-40B4-BE49-F238E27FC236}">
                    <a16:creationId xmlns:a16="http://schemas.microsoft.com/office/drawing/2014/main" id="{E0EEC3F3-1E78-FC6B-C5D7-39C6E7A70256}"/>
                  </a:ext>
                </a:extLst>
              </p14:cNvPr>
              <p14:cNvContentPartPr/>
              <p14:nvPr/>
            </p14:nvContentPartPr>
            <p14:xfrm>
              <a:off x="7327142" y="4722694"/>
              <a:ext cx="14216" cy="14216"/>
            </p14:xfrm>
          </p:contentPart>
        </mc:Choice>
        <mc:Fallback>
          <p:pic>
            <p:nvPicPr>
              <p:cNvPr id="197" name="Ink 196">
                <a:extLst>
                  <a:ext uri="{FF2B5EF4-FFF2-40B4-BE49-F238E27FC236}">
                    <a16:creationId xmlns:a16="http://schemas.microsoft.com/office/drawing/2014/main" id="{E0EEC3F3-1E78-FC6B-C5D7-39C6E7A70256}"/>
                  </a:ext>
                </a:extLst>
              </p:cNvPr>
              <p:cNvPicPr/>
              <p:nvPr/>
            </p:nvPicPr>
            <p:blipFill>
              <a:blip r:embed="rId3"/>
              <a:stretch>
                <a:fillRect/>
              </a:stretch>
            </p:blipFill>
            <p:spPr>
              <a:xfrm>
                <a:off x="6630558" y="4026110"/>
                <a:ext cx="1421600" cy="142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77" name="Ink 376">
                <a:extLst>
                  <a:ext uri="{FF2B5EF4-FFF2-40B4-BE49-F238E27FC236}">
                    <a16:creationId xmlns:a16="http://schemas.microsoft.com/office/drawing/2014/main" id="{D9305F30-3D6E-D94F-0EFB-8D260FE55DE5}"/>
                  </a:ext>
                </a:extLst>
              </p14:cNvPr>
              <p14:cNvContentPartPr/>
              <p14:nvPr/>
            </p14:nvContentPartPr>
            <p14:xfrm>
              <a:off x="8521321" y="2868873"/>
              <a:ext cx="14216" cy="14216"/>
            </p14:xfrm>
          </p:contentPart>
        </mc:Choice>
        <mc:Fallback>
          <p:pic>
            <p:nvPicPr>
              <p:cNvPr id="377" name="Ink 376">
                <a:extLst>
                  <a:ext uri="{FF2B5EF4-FFF2-40B4-BE49-F238E27FC236}">
                    <a16:creationId xmlns:a16="http://schemas.microsoft.com/office/drawing/2014/main" id="{D9305F30-3D6E-D94F-0EFB-8D260FE55DE5}"/>
                  </a:ext>
                </a:extLst>
              </p:cNvPr>
              <p:cNvPicPr/>
              <p:nvPr/>
            </p:nvPicPr>
            <p:blipFill>
              <a:blip r:embed="rId3"/>
              <a:stretch>
                <a:fillRect/>
              </a:stretch>
            </p:blipFill>
            <p:spPr>
              <a:xfrm>
                <a:off x="7810521" y="2172289"/>
                <a:ext cx="1421600" cy="1421600"/>
              </a:xfrm>
              <a:prstGeom prst="rect">
                <a:avLst/>
              </a:prstGeom>
            </p:spPr>
          </p:pic>
        </mc:Fallback>
      </mc:AlternateContent>
      <p:cxnSp>
        <p:nvCxnSpPr>
          <p:cNvPr id="383" name="Straight Arrow Connector 382">
            <a:extLst>
              <a:ext uri="{FF2B5EF4-FFF2-40B4-BE49-F238E27FC236}">
                <a16:creationId xmlns:a16="http://schemas.microsoft.com/office/drawing/2014/main" id="{3497890B-113C-448B-C1B9-C8FCF37316F9}"/>
              </a:ext>
            </a:extLst>
          </p:cNvPr>
          <p:cNvCxnSpPr/>
          <p:nvPr/>
        </p:nvCxnSpPr>
        <p:spPr>
          <a:xfrm flipV="1">
            <a:off x="6345356" y="4319800"/>
            <a:ext cx="5122460" cy="682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86" name="Slide Number Placeholder 385">
            <a:extLst>
              <a:ext uri="{FF2B5EF4-FFF2-40B4-BE49-F238E27FC236}">
                <a16:creationId xmlns:a16="http://schemas.microsoft.com/office/drawing/2014/main" id="{688A34B1-BB77-2061-18AD-69077860DA79}"/>
              </a:ext>
            </a:extLst>
          </p:cNvPr>
          <p:cNvSpPr>
            <a:spLocks noGrp="1"/>
          </p:cNvSpPr>
          <p:nvPr>
            <p:ph type="sldNum" sz="quarter" idx="12"/>
          </p:nvPr>
        </p:nvSpPr>
        <p:spPr/>
        <p:txBody>
          <a:bodyPr/>
          <a:lstStyle/>
          <a:p>
            <a:fld id="{A49DFD55-3C28-40EF-9E31-A92D2E4017FF}" type="slidenum">
              <a:rPr lang="en-US" smtClean="0"/>
              <a:pPr/>
              <a:t>22</a:t>
            </a:fld>
            <a:endParaRPr lang="en-US"/>
          </a:p>
        </p:txBody>
      </p:sp>
    </p:spTree>
    <p:extLst>
      <p:ext uri="{BB962C8B-B14F-4D97-AF65-F5344CB8AC3E}">
        <p14:creationId xmlns:p14="http://schemas.microsoft.com/office/powerpoint/2010/main" val="166378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41" name="Oval 40">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Oval 43">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5644751" y="568517"/>
            <a:ext cx="6161004" cy="886379"/>
          </a:xfrm>
        </p:spPr>
        <p:txBody>
          <a:bodyPr vert="horz" lIns="91440" tIns="45720" rIns="91440" bIns="45720" rtlCol="0" anchor="ctr">
            <a:normAutofit/>
          </a:bodyPr>
          <a:lstStyle/>
          <a:p>
            <a:pPr algn="l"/>
            <a:r>
              <a:rPr lang="en-US" kern="1200">
                <a:solidFill>
                  <a:schemeClr val="bg1"/>
                </a:solidFill>
                <a:latin typeface="+mj-lt"/>
                <a:ea typeface="+mj-ea"/>
                <a:cs typeface="+mj-cs"/>
              </a:rPr>
              <a:t>FINAL MODEL AND CONCLUSIONS</a:t>
            </a:r>
          </a:p>
        </p:txBody>
      </p:sp>
      <p:grpSp>
        <p:nvGrpSpPr>
          <p:cNvPr id="46" name="Group 45">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7" name="Freeform: Shape 4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32" name="Picture 32" descr="A picture containing table&#10;&#10;Description automatically generated">
            <a:extLst>
              <a:ext uri="{FF2B5EF4-FFF2-40B4-BE49-F238E27FC236}">
                <a16:creationId xmlns:a16="http://schemas.microsoft.com/office/drawing/2014/main" id="{3F236DDF-2D5E-99DE-25F0-5A916362171C}"/>
              </a:ext>
            </a:extLst>
          </p:cNvPr>
          <p:cNvPicPr>
            <a:picLocks noGrp="1" noChangeAspect="1"/>
          </p:cNvPicPr>
          <p:nvPr>
            <p:ph sz="half" idx="2"/>
          </p:nvPr>
        </p:nvPicPr>
        <p:blipFill>
          <a:blip r:embed="rId2"/>
          <a:stretch>
            <a:fillRect/>
          </a:stretch>
        </p:blipFill>
        <p:spPr>
          <a:xfrm>
            <a:off x="1649077" y="1817448"/>
            <a:ext cx="3217333" cy="3379104"/>
          </a:xfrm>
          <a:prstGeom prst="rect">
            <a:avLst/>
          </a:prstGeom>
        </p:spPr>
      </p:pic>
      <p:sp>
        <p:nvSpPr>
          <p:cNvPr id="33" name="TextBox 32">
            <a:extLst>
              <a:ext uri="{FF2B5EF4-FFF2-40B4-BE49-F238E27FC236}">
                <a16:creationId xmlns:a16="http://schemas.microsoft.com/office/drawing/2014/main" id="{9A4E5F79-A753-4F62-1F38-DCA99CCE90A6}"/>
              </a:ext>
            </a:extLst>
          </p:cNvPr>
          <p:cNvSpPr txBox="1"/>
          <p:nvPr/>
        </p:nvSpPr>
        <p:spPr>
          <a:xfrm>
            <a:off x="6234868" y="1820369"/>
            <a:ext cx="5217173"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457200">
              <a:lnSpc>
                <a:spcPct val="90000"/>
              </a:lnSpc>
              <a:spcAft>
                <a:spcPts val="600"/>
              </a:spcAft>
              <a:buFont typeface="Wingdings"/>
              <a:buChar char="Ø"/>
            </a:pPr>
            <a:r>
              <a:rPr lang="en-US" sz="2800" b="1" dirty="0">
                <a:solidFill>
                  <a:schemeClr val="bg1"/>
                </a:solidFill>
              </a:rPr>
              <a:t>We see that Naive Bayes, KNN has low accuracy. </a:t>
            </a:r>
            <a:endParaRPr lang="en-US" dirty="0">
              <a:solidFill>
                <a:schemeClr val="bg1"/>
              </a:solidFill>
            </a:endParaRPr>
          </a:p>
          <a:p>
            <a:pPr marL="457200" indent="-457200">
              <a:lnSpc>
                <a:spcPct val="90000"/>
              </a:lnSpc>
              <a:spcAft>
                <a:spcPts val="600"/>
              </a:spcAft>
              <a:buFont typeface="Wingdings"/>
              <a:buChar char="Ø"/>
            </a:pPr>
            <a:r>
              <a:rPr lang="en-US" sz="2800" b="1" dirty="0">
                <a:solidFill>
                  <a:schemeClr val="bg1"/>
                </a:solidFill>
              </a:rPr>
              <a:t>LR,SVM and RF has high accuracy so the problem of overfitting.</a:t>
            </a:r>
            <a:endParaRPr lang="en-US" dirty="0">
              <a:solidFill>
                <a:schemeClr val="bg1"/>
              </a:solidFill>
            </a:endParaRPr>
          </a:p>
          <a:p>
            <a:pPr marL="457200" indent="-457200">
              <a:lnSpc>
                <a:spcPct val="90000"/>
              </a:lnSpc>
              <a:spcAft>
                <a:spcPts val="600"/>
              </a:spcAft>
              <a:buFont typeface="Wingdings"/>
              <a:buChar char="Ø"/>
            </a:pPr>
            <a:r>
              <a:rPr lang="en-US" sz="2800" b="1" dirty="0">
                <a:solidFill>
                  <a:schemeClr val="bg1"/>
                </a:solidFill>
              </a:rPr>
              <a:t>So we select Decision tree as final model.</a:t>
            </a:r>
            <a:endParaRPr lang="en-US" dirty="0">
              <a:solidFill>
                <a:schemeClr val="bg1"/>
              </a:solidFill>
            </a:endParaRPr>
          </a:p>
          <a:p>
            <a:pPr indent="-228600">
              <a:lnSpc>
                <a:spcPct val="90000"/>
              </a:lnSpc>
              <a:spcAft>
                <a:spcPts val="600"/>
              </a:spcAft>
              <a:buFont typeface="Arial" panose="020B0604020202020204" pitchFamily="34" charset="0"/>
              <a:buChar char="•"/>
            </a:pPr>
            <a:endParaRPr lang="en-US">
              <a:solidFill>
                <a:schemeClr val="bg1"/>
              </a:solidFill>
            </a:endParaRPr>
          </a:p>
        </p:txBody>
      </p:sp>
      <p:grpSp>
        <p:nvGrpSpPr>
          <p:cNvPr id="5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1" name="Freeform: Shape 5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6" name="Slide Number Placeholder 35">
            <a:extLst>
              <a:ext uri="{FF2B5EF4-FFF2-40B4-BE49-F238E27FC236}">
                <a16:creationId xmlns:a16="http://schemas.microsoft.com/office/drawing/2014/main" id="{E18A23A1-7109-9455-FB23-E709835ADB63}"/>
              </a:ext>
            </a:extLst>
          </p:cNvPr>
          <p:cNvSpPr>
            <a:spLocks noGrp="1"/>
          </p:cNvSpPr>
          <p:nvPr>
            <p:ph type="sldNum" sz="quarter" idx="12"/>
          </p:nvPr>
        </p:nvSpPr>
        <p:spPr/>
        <p:txBody>
          <a:bodyPr/>
          <a:lstStyle/>
          <a:p>
            <a:fld id="{A49DFD55-3C28-40EF-9E31-A92D2E4017FF}" type="slidenum">
              <a:rPr lang="en-US" smtClean="0"/>
              <a:pPr/>
              <a:t>23</a:t>
            </a:fld>
            <a:endParaRPr lang="en-US"/>
          </a:p>
        </p:txBody>
      </p:sp>
    </p:spTree>
    <p:extLst>
      <p:ext uri="{BB962C8B-B14F-4D97-AF65-F5344CB8AC3E}">
        <p14:creationId xmlns:p14="http://schemas.microsoft.com/office/powerpoint/2010/main" val="142942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b="1" kern="1200">
                <a:solidFill>
                  <a:srgbClr val="FFFFFF"/>
                </a:solidFill>
                <a:latin typeface="+mj-lt"/>
                <a:ea typeface="+mj-ea"/>
                <a:cs typeface="+mj-cs"/>
              </a:rPr>
              <a:t>deployment</a:t>
            </a:r>
          </a:p>
        </p:txBody>
      </p:sp>
      <p:pic>
        <p:nvPicPr>
          <p:cNvPr id="7" name="Picture 7" descr="Graphical user interface, application">
            <a:extLst>
              <a:ext uri="{FF2B5EF4-FFF2-40B4-BE49-F238E27FC236}">
                <a16:creationId xmlns:a16="http://schemas.microsoft.com/office/drawing/2014/main" id="{9419506B-2D17-5997-F01F-B9FD47A9D78C}"/>
              </a:ext>
            </a:extLst>
          </p:cNvPr>
          <p:cNvPicPr>
            <a:picLocks noChangeAspect="1"/>
          </p:cNvPicPr>
          <p:nvPr/>
        </p:nvPicPr>
        <p:blipFill>
          <a:blip r:embed="rId2"/>
          <a:stretch>
            <a:fillRect/>
          </a:stretch>
        </p:blipFill>
        <p:spPr>
          <a:xfrm>
            <a:off x="4530504" y="643466"/>
            <a:ext cx="7262950" cy="5898559"/>
          </a:xfrm>
          <a:prstGeom prst="rect">
            <a:avLst/>
          </a:prstGeom>
        </p:spPr>
      </p:pic>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24</a:t>
            </a:fld>
            <a:endParaRPr lang="en-US" sz="1200">
              <a:solidFill>
                <a:schemeClr val="tx1">
                  <a:alpha val="80000"/>
                </a:schemeClr>
              </a:solidFill>
            </a:endParaRPr>
          </a:p>
        </p:txBody>
      </p:sp>
    </p:spTree>
    <p:extLst>
      <p:ext uri="{BB962C8B-B14F-4D97-AF65-F5344CB8AC3E}">
        <p14:creationId xmlns:p14="http://schemas.microsoft.com/office/powerpoint/2010/main" val="1742861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5" name="Rectangle 12">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Rectangle 14">
            <a:extLst>
              <a:ext uri="{FF2B5EF4-FFF2-40B4-BE49-F238E27FC236}">
                <a16:creationId xmlns:a16="http://schemas.microsoft.com/office/drawing/2014/main" id="{A19B25F6-D845-46F3-BA69-3D48CEF7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6">
            <a:extLst>
              <a:ext uri="{FF2B5EF4-FFF2-40B4-BE49-F238E27FC236}">
                <a16:creationId xmlns:a16="http://schemas.microsoft.com/office/drawing/2014/main" id="{5FAC0226-4651-4BF7-AA72-6DB611F80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Freeform: Shape 18">
            <a:extLst>
              <a:ext uri="{FF2B5EF4-FFF2-40B4-BE49-F238E27FC236}">
                <a16:creationId xmlns:a16="http://schemas.microsoft.com/office/drawing/2014/main" id="{B8CCAA36-1E98-45B0-AAF9-D8807BA8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79" name="Freeform: Shape 20">
            <a:extLst>
              <a:ext uri="{FF2B5EF4-FFF2-40B4-BE49-F238E27FC236}">
                <a16:creationId xmlns:a16="http://schemas.microsoft.com/office/drawing/2014/main" id="{783F456C-8972-439A-90A4-D7C52FA3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80" name="Freeform: Shape 22">
            <a:extLst>
              <a:ext uri="{FF2B5EF4-FFF2-40B4-BE49-F238E27FC236}">
                <a16:creationId xmlns:a16="http://schemas.microsoft.com/office/drawing/2014/main" id="{0390AF2C-728C-4687-B7A2-3F9C788E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81" name="Freeform: Shape 24">
            <a:extLst>
              <a:ext uri="{FF2B5EF4-FFF2-40B4-BE49-F238E27FC236}">
                <a16:creationId xmlns:a16="http://schemas.microsoft.com/office/drawing/2014/main" id="{D1C510C0-DED1-4708-AA14-355E5AFF1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82" name="Rectangle 26">
            <a:extLst>
              <a:ext uri="{FF2B5EF4-FFF2-40B4-BE49-F238E27FC236}">
                <a16:creationId xmlns:a16="http://schemas.microsoft.com/office/drawing/2014/main" id="{558C4F41-C97D-4755-8F7C-8C0A8E182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2006003" y="1018596"/>
            <a:ext cx="4184101" cy="2577893"/>
          </a:xfrm>
        </p:spPr>
        <p:txBody>
          <a:bodyPr>
            <a:normAutofit/>
          </a:bodyPr>
          <a:lstStyle/>
          <a:p>
            <a:r>
              <a:rPr lang="en-US" sz="5400" dirty="0"/>
              <a:t>THANK YOU</a:t>
            </a:r>
          </a:p>
        </p:txBody>
      </p:sp>
      <p:sp>
        <p:nvSpPr>
          <p:cNvPr id="383" name="Oval 28">
            <a:extLst>
              <a:ext uri="{FF2B5EF4-FFF2-40B4-BE49-F238E27FC236}">
                <a16:creationId xmlns:a16="http://schemas.microsoft.com/office/drawing/2014/main" id="{A232F408-BBCD-48EE-ABF6-95201EF72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Oval 30">
            <a:extLst>
              <a:ext uri="{FF2B5EF4-FFF2-40B4-BE49-F238E27FC236}">
                <a16:creationId xmlns:a16="http://schemas.microsoft.com/office/drawing/2014/main" id="{302D5D2F-11CF-47F1-B542-8ED3199D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5" name="Freeform: Shape 32">
            <a:extLst>
              <a:ext uri="{FF2B5EF4-FFF2-40B4-BE49-F238E27FC236}">
                <a16:creationId xmlns:a16="http://schemas.microsoft.com/office/drawing/2014/main" id="{79109165-7872-4D8A-A545-F48B3AF1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Freeform: Shape 34">
            <a:extLst>
              <a:ext uri="{FF2B5EF4-FFF2-40B4-BE49-F238E27FC236}">
                <a16:creationId xmlns:a16="http://schemas.microsoft.com/office/drawing/2014/main" id="{5438E66D-E34C-48D4-9F9D-021EBD568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7" name="Graphic 185">
            <a:extLst>
              <a:ext uri="{FF2B5EF4-FFF2-40B4-BE49-F238E27FC236}">
                <a16:creationId xmlns:a16="http://schemas.microsoft.com/office/drawing/2014/main" id="{1BC9510C-172B-4086-A60F-7AF0FBF22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C688A7FC-74D4-4003-9F5C-8C0A3F661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443884A-0473-4494-95AC-A74292738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A5C72FE-7FB1-4DA7-8CF8-45CA6AFB5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8A05A27-4E41-41AB-BB9E-977863EF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412BF9D-EAB2-42D7-B657-42D5D101B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86" name="Graphic 9" descr="Accept">
            <a:extLst>
              <a:ext uri="{FF2B5EF4-FFF2-40B4-BE49-F238E27FC236}">
                <a16:creationId xmlns:a16="http://schemas.microsoft.com/office/drawing/2014/main" id="{3BD0F307-CAAC-69A9-B17D-5E6EA2862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2615" y="2580962"/>
            <a:ext cx="3217333" cy="3217333"/>
          </a:xfrm>
          <a:prstGeom prst="rect">
            <a:avLst/>
          </a:prstGeom>
        </p:spPr>
      </p:pic>
      <p:sp>
        <p:nvSpPr>
          <p:cNvPr id="44" name="Graphic 212">
            <a:extLst>
              <a:ext uri="{FF2B5EF4-FFF2-40B4-BE49-F238E27FC236}">
                <a16:creationId xmlns:a16="http://schemas.microsoft.com/office/drawing/2014/main" id="{FEFCF180-A212-449F-8D07-5EC94B28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Graphic 212">
            <a:extLst>
              <a:ext uri="{FF2B5EF4-FFF2-40B4-BE49-F238E27FC236}">
                <a16:creationId xmlns:a16="http://schemas.microsoft.com/office/drawing/2014/main" id="{1400E1BC-11DC-49A0-856F-992F20EB4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F18E-F166-754E-3A02-150BA129F3D5}"/>
              </a:ext>
            </a:extLst>
          </p:cNvPr>
          <p:cNvSpPr>
            <a:spLocks noGrp="1"/>
          </p:cNvSpPr>
          <p:nvPr>
            <p:ph type="title"/>
          </p:nvPr>
        </p:nvSpPr>
        <p:spPr>
          <a:xfrm>
            <a:off x="1312594" y="345561"/>
            <a:ext cx="5111750" cy="621042"/>
          </a:xfrm>
        </p:spPr>
        <p:txBody>
          <a:bodyPr/>
          <a:lstStyle/>
          <a:p>
            <a:r>
              <a:rPr lang="en-US"/>
              <a:t>Steps of the project</a:t>
            </a:r>
          </a:p>
        </p:txBody>
      </p:sp>
      <p:sp>
        <p:nvSpPr>
          <p:cNvPr id="3" name="Text Placeholder 2">
            <a:extLst>
              <a:ext uri="{FF2B5EF4-FFF2-40B4-BE49-F238E27FC236}">
                <a16:creationId xmlns:a16="http://schemas.microsoft.com/office/drawing/2014/main" id="{7E36B94B-BC79-9198-DCB6-1E05332F2143}"/>
              </a:ext>
            </a:extLst>
          </p:cNvPr>
          <p:cNvSpPr>
            <a:spLocks noGrp="1"/>
          </p:cNvSpPr>
          <p:nvPr>
            <p:ph type="body" idx="1"/>
          </p:nvPr>
        </p:nvSpPr>
        <p:spPr>
          <a:xfrm>
            <a:off x="1371971" y="1424255"/>
            <a:ext cx="5111750" cy="4474626"/>
          </a:xfrm>
        </p:spPr>
        <p:txBody>
          <a:bodyPr vert="horz" lIns="91440" tIns="45720" rIns="91440" bIns="45720" rtlCol="0" anchor="t">
            <a:noAutofit/>
          </a:bodyPr>
          <a:lstStyle/>
          <a:p>
            <a:pPr marL="285750" indent="-285750">
              <a:buChar char="•"/>
            </a:pPr>
            <a:r>
              <a:rPr lang="en-US" sz="2000"/>
              <a:t>Data Cleaning</a:t>
            </a:r>
            <a:endParaRPr lang="en-US" sz="2000" dirty="0"/>
          </a:p>
          <a:p>
            <a:pPr marL="285750" indent="-285750">
              <a:buChar char="•"/>
            </a:pPr>
            <a:r>
              <a:rPr lang="en-US" sz="2000" dirty="0"/>
              <a:t>Feature Engineering</a:t>
            </a:r>
          </a:p>
          <a:p>
            <a:pPr marL="285750" indent="-285750">
              <a:buChar char="•"/>
            </a:pPr>
            <a:r>
              <a:rPr lang="en-US" sz="2000"/>
              <a:t>Outlier Detection</a:t>
            </a:r>
            <a:endParaRPr lang="en-US" sz="2000" dirty="0"/>
          </a:p>
          <a:p>
            <a:pPr marL="285750" indent="-285750">
              <a:buChar char="•"/>
            </a:pPr>
            <a:r>
              <a:rPr lang="en-US" sz="2000" dirty="0"/>
              <a:t>Data Scaling</a:t>
            </a:r>
          </a:p>
          <a:p>
            <a:pPr marL="285750" indent="-285750">
              <a:buChar char="•"/>
            </a:pPr>
            <a:r>
              <a:rPr lang="en-US" sz="2000" dirty="0"/>
              <a:t>Dimensionality Reduction</a:t>
            </a:r>
          </a:p>
          <a:p>
            <a:pPr marL="285750" indent="-285750">
              <a:buChar char="•"/>
            </a:pPr>
            <a:r>
              <a:rPr lang="en-US" sz="2000"/>
              <a:t>Clustering</a:t>
            </a:r>
            <a:endParaRPr lang="en-US" sz="2000" dirty="0"/>
          </a:p>
          <a:p>
            <a:pPr marL="285750" indent="-285750">
              <a:buChar char="•"/>
            </a:pPr>
            <a:r>
              <a:rPr lang="en-US" sz="2000"/>
              <a:t>Visualization after clustering</a:t>
            </a:r>
            <a:endParaRPr lang="en-US" sz="2000" dirty="0"/>
          </a:p>
          <a:p>
            <a:pPr marL="285750" indent="-285750">
              <a:buChar char="•"/>
            </a:pPr>
            <a:r>
              <a:rPr lang="en-US" sz="2000" dirty="0"/>
              <a:t>Model Building</a:t>
            </a:r>
          </a:p>
          <a:p>
            <a:pPr marL="285750" indent="-285750">
              <a:buChar char="•"/>
            </a:pPr>
            <a:r>
              <a:rPr lang="en-US" sz="2000" dirty="0"/>
              <a:t>Final Model Building</a:t>
            </a:r>
          </a:p>
          <a:p>
            <a:pPr marL="285750" indent="-285750">
              <a:buChar char="•"/>
            </a:pPr>
            <a:r>
              <a:rPr lang="en-US" sz="2000" dirty="0"/>
              <a:t>Deployment</a:t>
            </a:r>
          </a:p>
          <a:p>
            <a:pPr marL="285750" indent="-285750">
              <a:buChar char="•"/>
            </a:pPr>
            <a:endParaRPr lang="en-US" dirty="0"/>
          </a:p>
        </p:txBody>
      </p:sp>
      <p:sp>
        <p:nvSpPr>
          <p:cNvPr id="5" name="Slide Number Placeholder 4">
            <a:extLst>
              <a:ext uri="{FF2B5EF4-FFF2-40B4-BE49-F238E27FC236}">
                <a16:creationId xmlns:a16="http://schemas.microsoft.com/office/drawing/2014/main" id="{ED498AEB-E65C-4309-8949-26BEB9BFACBA}"/>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897826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605190"/>
            <a:ext cx="8421688" cy="751589"/>
          </a:xfrm>
        </p:spPr>
        <p:txBody>
          <a:bodyPr>
            <a:normAutofit/>
          </a:bodyPr>
          <a:lstStyle/>
          <a:p>
            <a:r>
              <a:rPr lang="en-US"/>
              <a:t>INtroduction  </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dirty="0" smtClean="0"/>
              <a:pPr/>
              <a:t>4</a:t>
            </a:fld>
            <a:endParaRPr lang="en-US" dirty="0"/>
          </a:p>
        </p:txBody>
      </p:sp>
      <p:pic>
        <p:nvPicPr>
          <p:cNvPr id="326" name="Picture 326" descr="Diagram&#10;&#10;Description automatically generated">
            <a:extLst>
              <a:ext uri="{FF2B5EF4-FFF2-40B4-BE49-F238E27FC236}">
                <a16:creationId xmlns:a16="http://schemas.microsoft.com/office/drawing/2014/main" id="{0CFDA8DC-8012-F907-192D-989B97E9489D}"/>
              </a:ext>
            </a:extLst>
          </p:cNvPr>
          <p:cNvPicPr>
            <a:picLocks noChangeAspect="1"/>
          </p:cNvPicPr>
          <p:nvPr/>
        </p:nvPicPr>
        <p:blipFill>
          <a:blip r:embed="rId2"/>
          <a:stretch>
            <a:fillRect/>
          </a:stretch>
        </p:blipFill>
        <p:spPr>
          <a:xfrm>
            <a:off x="994013" y="1488642"/>
            <a:ext cx="9965138" cy="4619969"/>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89848" y="551755"/>
            <a:ext cx="5111750" cy="903893"/>
          </a:xfrm>
        </p:spPr>
        <p:txBody>
          <a:bodyPr>
            <a:normAutofit/>
          </a:bodyPr>
          <a:lstStyle/>
          <a:p>
            <a:r>
              <a:rPr lang="en-US"/>
              <a:t>Customer personality analysis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93836" y="1909311"/>
            <a:ext cx="5123123" cy="3970810"/>
          </a:xfrm>
        </p:spPr>
        <p:txBody>
          <a:bodyPr vert="horz" lIns="91440" tIns="45720" rIns="91440" bIns="45720" rtlCol="0" anchor="t">
            <a:normAutofit/>
          </a:bodyPr>
          <a:lstStyle/>
          <a:p>
            <a:r>
              <a:rPr lang="en-US" sz="2000" dirty="0">
                <a:ea typeface="+mn-lt"/>
                <a:cs typeface="+mn-lt"/>
              </a:rPr>
              <a:t>Customer Personality Analysis is a detailed analysis of a company’s ideal customers. It helps a business to better understand its customers and makes it easier for them to modify products according to the specific needs, behaviors and concerns of different types of customers. Customer personality analysis helps a business to modify its product based on its target customers from different types of customer segments.</a:t>
            </a:r>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B8FFF-E276-2088-50CF-B811B1F04251}"/>
              </a:ext>
            </a:extLst>
          </p:cNvPr>
          <p:cNvSpPr>
            <a:spLocks noGrp="1"/>
          </p:cNvSpPr>
          <p:nvPr>
            <p:ph type="ctrTitle"/>
          </p:nvPr>
        </p:nvSpPr>
        <p:spPr>
          <a:xfrm>
            <a:off x="1156852" y="637762"/>
            <a:ext cx="2190782" cy="5576770"/>
          </a:xfrm>
        </p:spPr>
        <p:txBody>
          <a:bodyPr vert="horz" lIns="91440" tIns="45720" rIns="91440" bIns="45720" rtlCol="0" anchor="t">
            <a:normAutofit/>
          </a:bodyPr>
          <a:lstStyle/>
          <a:p>
            <a:r>
              <a:rPr lang="en-US" sz="3300" kern="1200">
                <a:latin typeface="+mj-lt"/>
                <a:ea typeface="+mj-ea"/>
                <a:cs typeface="+mj-cs"/>
              </a:rPr>
              <a:t>features</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1FEF74C-6033-E80D-A9F2-F59734A03903}"/>
              </a:ext>
            </a:extLst>
          </p:cNvPr>
          <p:cNvSpPr>
            <a:spLocks noGrp="1"/>
          </p:cNvSpPr>
          <p:nvPr>
            <p:ph type="subTitle" idx="1"/>
          </p:nvPr>
        </p:nvSpPr>
        <p:spPr>
          <a:xfrm>
            <a:off x="4654732" y="850052"/>
            <a:ext cx="6390623" cy="5850075"/>
          </a:xfrm>
        </p:spPr>
        <p:txBody>
          <a:bodyPr vert="horz" lIns="91440" tIns="45720" rIns="91440" bIns="45720" rtlCol="0" anchor="t">
            <a:noAutofit/>
          </a:bodyPr>
          <a:lstStyle/>
          <a:p>
            <a:pPr indent="-228600">
              <a:lnSpc>
                <a:spcPct val="90000"/>
              </a:lnSpc>
              <a:buFont typeface="Arial" panose="020B0604020202020204" pitchFamily="34" charset="0"/>
              <a:buChar char="•"/>
            </a:pPr>
            <a:r>
              <a:rPr lang="en-US" b="1" dirty="0">
                <a:solidFill>
                  <a:schemeClr val="tx1"/>
                </a:solidFill>
              </a:rPr>
              <a:t>People</a:t>
            </a:r>
            <a:endParaRPr lang="en-US" dirty="0">
              <a:solidFill>
                <a:schemeClr val="tx1"/>
              </a:solidFill>
            </a:endParaRPr>
          </a:p>
          <a:p>
            <a:pPr marL="285750" indent="-228600">
              <a:lnSpc>
                <a:spcPct val="90000"/>
              </a:lnSpc>
              <a:buFont typeface="Arial" panose="020B0604020202020204" pitchFamily="34" charset="0"/>
              <a:buChar char="•"/>
            </a:pPr>
            <a:r>
              <a:rPr lang="en-US" dirty="0">
                <a:solidFill>
                  <a:schemeClr val="tx1"/>
                </a:solidFill>
              </a:rPr>
              <a:t>ID: Customer's unique identifier</a:t>
            </a:r>
          </a:p>
          <a:p>
            <a:pPr marL="285750" indent="-228600">
              <a:lnSpc>
                <a:spcPct val="90000"/>
              </a:lnSpc>
              <a:buFont typeface="Arial" panose="020B0604020202020204" pitchFamily="34" charset="0"/>
              <a:buChar char="•"/>
            </a:pPr>
            <a:r>
              <a:rPr lang="en-US" err="1">
                <a:solidFill>
                  <a:schemeClr val="tx1"/>
                </a:solidFill>
              </a:rPr>
              <a:t>Year_Birth</a:t>
            </a:r>
            <a:r>
              <a:rPr lang="en-US" dirty="0">
                <a:solidFill>
                  <a:schemeClr val="tx1"/>
                </a:solidFill>
              </a:rPr>
              <a:t>: Customer's birth year</a:t>
            </a:r>
          </a:p>
          <a:p>
            <a:pPr marL="285750" indent="-228600">
              <a:lnSpc>
                <a:spcPct val="90000"/>
              </a:lnSpc>
              <a:buFont typeface="Arial" panose="020B0604020202020204" pitchFamily="34" charset="0"/>
              <a:buChar char="•"/>
            </a:pPr>
            <a:r>
              <a:rPr lang="en-US" dirty="0">
                <a:solidFill>
                  <a:schemeClr val="tx1"/>
                </a:solidFill>
              </a:rPr>
              <a:t>Education: Customer's education level</a:t>
            </a:r>
          </a:p>
          <a:p>
            <a:pPr marL="285750" indent="-228600">
              <a:lnSpc>
                <a:spcPct val="90000"/>
              </a:lnSpc>
              <a:buFont typeface="Arial" panose="020B0604020202020204" pitchFamily="34" charset="0"/>
              <a:buChar char="•"/>
            </a:pPr>
            <a:r>
              <a:rPr lang="en-US" err="1">
                <a:solidFill>
                  <a:schemeClr val="tx1"/>
                </a:solidFill>
              </a:rPr>
              <a:t>Marital_Status</a:t>
            </a:r>
            <a:r>
              <a:rPr lang="en-US" dirty="0">
                <a:solidFill>
                  <a:schemeClr val="tx1"/>
                </a:solidFill>
              </a:rPr>
              <a:t>: Customer's marital status</a:t>
            </a:r>
          </a:p>
          <a:p>
            <a:pPr marL="285750" indent="-228600">
              <a:lnSpc>
                <a:spcPct val="90000"/>
              </a:lnSpc>
              <a:buFont typeface="Arial" panose="020B0604020202020204" pitchFamily="34" charset="0"/>
              <a:buChar char="•"/>
            </a:pPr>
            <a:r>
              <a:rPr lang="en-US" dirty="0">
                <a:solidFill>
                  <a:schemeClr val="tx1"/>
                </a:solidFill>
              </a:rPr>
              <a:t>Income: Customer's yearly household income</a:t>
            </a:r>
          </a:p>
          <a:p>
            <a:pPr marL="285750" indent="-228600">
              <a:lnSpc>
                <a:spcPct val="90000"/>
              </a:lnSpc>
              <a:buFont typeface="Arial" panose="020B0604020202020204" pitchFamily="34" charset="0"/>
              <a:buChar char="•"/>
            </a:pPr>
            <a:r>
              <a:rPr lang="en-US" err="1">
                <a:solidFill>
                  <a:schemeClr val="tx1"/>
                </a:solidFill>
              </a:rPr>
              <a:t>Kidhome</a:t>
            </a:r>
            <a:r>
              <a:rPr lang="en-US" dirty="0">
                <a:solidFill>
                  <a:schemeClr val="tx1"/>
                </a:solidFill>
              </a:rPr>
              <a:t>: Number of children in customer's household</a:t>
            </a:r>
          </a:p>
          <a:p>
            <a:pPr marL="285750" indent="-228600">
              <a:lnSpc>
                <a:spcPct val="90000"/>
              </a:lnSpc>
              <a:buFont typeface="Arial" panose="020B0604020202020204" pitchFamily="34" charset="0"/>
              <a:buChar char="•"/>
            </a:pPr>
            <a:r>
              <a:rPr lang="en-US" err="1">
                <a:solidFill>
                  <a:schemeClr val="tx1"/>
                </a:solidFill>
              </a:rPr>
              <a:t>Teenhome</a:t>
            </a:r>
            <a:r>
              <a:rPr lang="en-US" dirty="0">
                <a:solidFill>
                  <a:schemeClr val="tx1"/>
                </a:solidFill>
              </a:rPr>
              <a:t>: Number of teenagers in customer's household</a:t>
            </a:r>
          </a:p>
          <a:p>
            <a:pPr marL="285750" indent="-228600">
              <a:lnSpc>
                <a:spcPct val="90000"/>
              </a:lnSpc>
              <a:buFont typeface="Arial" panose="020B0604020202020204" pitchFamily="34" charset="0"/>
              <a:buChar char="•"/>
            </a:pPr>
            <a:r>
              <a:rPr lang="en-US" err="1">
                <a:solidFill>
                  <a:schemeClr val="tx1"/>
                </a:solidFill>
              </a:rPr>
              <a:t>Dt_Customer</a:t>
            </a:r>
            <a:r>
              <a:rPr lang="en-US" dirty="0">
                <a:solidFill>
                  <a:schemeClr val="tx1"/>
                </a:solidFill>
              </a:rPr>
              <a:t>: Date of customer's enrollment with the company</a:t>
            </a:r>
          </a:p>
          <a:p>
            <a:pPr marL="285750" indent="-228600">
              <a:lnSpc>
                <a:spcPct val="90000"/>
              </a:lnSpc>
              <a:buFont typeface="Arial" panose="020B0604020202020204" pitchFamily="34" charset="0"/>
              <a:buChar char="•"/>
            </a:pPr>
            <a:r>
              <a:rPr lang="en-US" dirty="0">
                <a:solidFill>
                  <a:schemeClr val="tx1"/>
                </a:solidFill>
              </a:rPr>
              <a:t>Recency: Number of days since customer's last purchase</a:t>
            </a:r>
          </a:p>
          <a:p>
            <a:pPr marL="285750" indent="-228600">
              <a:lnSpc>
                <a:spcPct val="90000"/>
              </a:lnSpc>
              <a:buFont typeface="Arial" panose="020B0604020202020204" pitchFamily="34" charset="0"/>
              <a:buChar char="•"/>
            </a:pPr>
            <a:r>
              <a:rPr lang="en-US" dirty="0">
                <a:solidFill>
                  <a:schemeClr val="tx1"/>
                </a:solidFill>
              </a:rPr>
              <a:t>Complain: 1 if the customer complained in the last 2 years, 0 otherwise</a:t>
            </a:r>
          </a:p>
          <a:p>
            <a:pPr indent="-228600">
              <a:lnSpc>
                <a:spcPct val="90000"/>
              </a:lnSpc>
              <a:buFont typeface="Arial" panose="020B0604020202020204" pitchFamily="34" charset="0"/>
              <a:buChar char="•"/>
            </a:pPr>
            <a:r>
              <a:rPr lang="en-US" b="1" dirty="0">
                <a:solidFill>
                  <a:schemeClr val="tx1"/>
                </a:solidFill>
              </a:rPr>
              <a:t>Products</a:t>
            </a:r>
            <a:endParaRPr lang="en-US" dirty="0">
              <a:solidFill>
                <a:schemeClr val="tx1"/>
              </a:solidFill>
            </a:endParaRPr>
          </a:p>
          <a:p>
            <a:pPr marL="285750" indent="-228600">
              <a:lnSpc>
                <a:spcPct val="90000"/>
              </a:lnSpc>
              <a:buFont typeface="Arial" panose="020B0604020202020204" pitchFamily="34" charset="0"/>
              <a:buChar char="•"/>
            </a:pPr>
            <a:r>
              <a:rPr lang="en-US" err="1">
                <a:solidFill>
                  <a:schemeClr val="tx1"/>
                </a:solidFill>
              </a:rPr>
              <a:t>MntWines</a:t>
            </a:r>
            <a:r>
              <a:rPr lang="en-US" dirty="0">
                <a:solidFill>
                  <a:schemeClr val="tx1"/>
                </a:solidFill>
              </a:rPr>
              <a:t>: Amount spent on wine in last 2 years</a:t>
            </a:r>
          </a:p>
          <a:p>
            <a:pPr marL="285750" indent="-228600">
              <a:lnSpc>
                <a:spcPct val="90000"/>
              </a:lnSpc>
              <a:buFont typeface="Arial" panose="020B0604020202020204" pitchFamily="34" charset="0"/>
              <a:buChar char="•"/>
            </a:pPr>
            <a:r>
              <a:rPr lang="en-US" err="1">
                <a:solidFill>
                  <a:schemeClr val="tx1"/>
                </a:solidFill>
              </a:rPr>
              <a:t>MntFruits</a:t>
            </a:r>
            <a:r>
              <a:rPr lang="en-US" dirty="0">
                <a:solidFill>
                  <a:schemeClr val="tx1"/>
                </a:solidFill>
              </a:rPr>
              <a:t>: Amount spent on fruits in last 2 years</a:t>
            </a:r>
          </a:p>
          <a:p>
            <a:pPr marL="285750" indent="-228600">
              <a:lnSpc>
                <a:spcPct val="90000"/>
              </a:lnSpc>
              <a:buFont typeface="Arial" panose="020B0604020202020204" pitchFamily="34" charset="0"/>
              <a:buChar char="•"/>
            </a:pPr>
            <a:r>
              <a:rPr lang="en-US" err="1">
                <a:solidFill>
                  <a:schemeClr val="tx1"/>
                </a:solidFill>
              </a:rPr>
              <a:t>MntMeatProducts</a:t>
            </a:r>
            <a:r>
              <a:rPr lang="en-US" dirty="0">
                <a:solidFill>
                  <a:schemeClr val="tx1"/>
                </a:solidFill>
              </a:rPr>
              <a:t>: Amount spent on meat in last 2 years</a:t>
            </a:r>
          </a:p>
          <a:p>
            <a:pPr marL="285750" indent="-228600">
              <a:lnSpc>
                <a:spcPct val="90000"/>
              </a:lnSpc>
              <a:buFont typeface="Arial" panose="020B0604020202020204" pitchFamily="34" charset="0"/>
              <a:buChar char="•"/>
            </a:pPr>
            <a:r>
              <a:rPr lang="en-US" err="1">
                <a:solidFill>
                  <a:schemeClr val="tx1"/>
                </a:solidFill>
              </a:rPr>
              <a:t>MntFishProducts</a:t>
            </a:r>
            <a:r>
              <a:rPr lang="en-US" dirty="0">
                <a:solidFill>
                  <a:schemeClr val="tx1"/>
                </a:solidFill>
              </a:rPr>
              <a:t>: Amount spent on fish in last 2 years</a:t>
            </a:r>
          </a:p>
          <a:p>
            <a:pPr marL="285750" indent="-228600">
              <a:lnSpc>
                <a:spcPct val="90000"/>
              </a:lnSpc>
              <a:buFont typeface="Arial" panose="020B0604020202020204" pitchFamily="34" charset="0"/>
              <a:buChar char="•"/>
            </a:pPr>
            <a:r>
              <a:rPr lang="en-US" err="1">
                <a:solidFill>
                  <a:schemeClr val="tx1"/>
                </a:solidFill>
              </a:rPr>
              <a:t>MntSweetProducts</a:t>
            </a:r>
            <a:r>
              <a:rPr lang="en-US" dirty="0">
                <a:solidFill>
                  <a:schemeClr val="tx1"/>
                </a:solidFill>
              </a:rPr>
              <a:t>: Amount spent on sweets in last 2 years</a:t>
            </a:r>
          </a:p>
          <a:p>
            <a:pPr marL="285750" indent="-228600">
              <a:lnSpc>
                <a:spcPct val="90000"/>
              </a:lnSpc>
              <a:buFont typeface="Arial" panose="020B0604020202020204" pitchFamily="34" charset="0"/>
              <a:buChar char="•"/>
            </a:pPr>
            <a:r>
              <a:rPr lang="en-US" err="1">
                <a:solidFill>
                  <a:schemeClr val="tx1"/>
                </a:solidFill>
              </a:rPr>
              <a:t>MntGoldProds</a:t>
            </a:r>
            <a:r>
              <a:rPr lang="en-US" dirty="0">
                <a:solidFill>
                  <a:schemeClr val="tx1"/>
                </a:solidFill>
              </a:rPr>
              <a:t>: Amount spent on gold in last 2 years</a:t>
            </a:r>
          </a:p>
          <a:p>
            <a:pPr indent="-228600">
              <a:lnSpc>
                <a:spcPct val="90000"/>
              </a:lnSpc>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61560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B8FFF-E276-2088-50CF-B811B1F04251}"/>
              </a:ext>
            </a:extLst>
          </p:cNvPr>
          <p:cNvSpPr>
            <a:spLocks noGrp="1"/>
          </p:cNvSpPr>
          <p:nvPr>
            <p:ph type="ctrTitle"/>
          </p:nvPr>
        </p:nvSpPr>
        <p:spPr>
          <a:xfrm>
            <a:off x="1156852" y="637762"/>
            <a:ext cx="2190782" cy="5576770"/>
          </a:xfrm>
        </p:spPr>
        <p:txBody>
          <a:bodyPr vert="horz" lIns="91440" tIns="45720" rIns="91440" bIns="45720" rtlCol="0" anchor="t">
            <a:normAutofit/>
          </a:bodyPr>
          <a:lstStyle/>
          <a:p>
            <a:r>
              <a:rPr lang="en-US" sz="3300" kern="1200">
                <a:latin typeface="+mj-lt"/>
                <a:ea typeface="+mj-ea"/>
                <a:cs typeface="+mj-cs"/>
              </a:rPr>
              <a:t>features</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1FEF74C-6033-E80D-A9F2-F59734A03903}"/>
              </a:ext>
            </a:extLst>
          </p:cNvPr>
          <p:cNvSpPr>
            <a:spLocks noGrp="1"/>
          </p:cNvSpPr>
          <p:nvPr>
            <p:ph type="subTitle" idx="1"/>
          </p:nvPr>
        </p:nvSpPr>
        <p:spPr>
          <a:xfrm>
            <a:off x="4654732" y="747694"/>
            <a:ext cx="6959279" cy="5724971"/>
          </a:xfrm>
        </p:spPr>
        <p:txBody>
          <a:bodyPr vert="horz" lIns="91440" tIns="45720" rIns="91440" bIns="45720" rtlCol="0" anchor="t">
            <a:noAutofit/>
          </a:bodyPr>
          <a:lstStyle/>
          <a:p>
            <a:pPr>
              <a:buFont typeface="Arial" panose="020B0604020202020204" pitchFamily="34" charset="0"/>
              <a:buChar char="•"/>
            </a:pPr>
            <a:r>
              <a:rPr lang="en-US" sz="1600" b="1" dirty="0">
                <a:solidFill>
                  <a:schemeClr val="tx1"/>
                </a:solidFill>
              </a:rPr>
              <a:t>Promotion</a:t>
            </a:r>
            <a:endParaRPr lang="en-US" sz="1600">
              <a:solidFill>
                <a:schemeClr val="tx1"/>
              </a:solidFill>
            </a:endParaRPr>
          </a:p>
          <a:p>
            <a:pPr>
              <a:buFont typeface="Arial" panose="020B0604020202020204" pitchFamily="34" charset="0"/>
              <a:buChar char="•"/>
            </a:pPr>
            <a:r>
              <a:rPr lang="en-US" sz="1200" dirty="0" err="1">
                <a:solidFill>
                  <a:schemeClr val="tx1"/>
                </a:solidFill>
                <a:ea typeface="+mn-lt"/>
                <a:cs typeface="+mn-lt"/>
              </a:rPr>
              <a:t>NumDealsPurchases</a:t>
            </a:r>
            <a:r>
              <a:rPr lang="en-US" sz="1200" dirty="0">
                <a:solidFill>
                  <a:schemeClr val="tx1"/>
                </a:solidFill>
                <a:ea typeface="+mn-lt"/>
                <a:cs typeface="+mn-lt"/>
              </a:rPr>
              <a:t>: Number of purchases made with a discount</a:t>
            </a:r>
            <a:endParaRPr lang="en-US" sz="1200">
              <a:solidFill>
                <a:schemeClr val="tx1"/>
              </a:solidFill>
            </a:endParaRPr>
          </a:p>
          <a:p>
            <a:pPr>
              <a:buFont typeface="Arial" panose="020B0604020202020204" pitchFamily="34" charset="0"/>
              <a:buChar char="•"/>
            </a:pPr>
            <a:r>
              <a:rPr lang="en-US" sz="1200" dirty="0">
                <a:solidFill>
                  <a:schemeClr val="tx1"/>
                </a:solidFill>
                <a:ea typeface="+mn-lt"/>
                <a:cs typeface="+mn-lt"/>
              </a:rPr>
              <a:t>AcceptedCmp1: 1 if customer accepted the offer in the 1st campaign, 0 otherwise</a:t>
            </a:r>
            <a:endParaRPr lang="en-US" sz="1200">
              <a:solidFill>
                <a:schemeClr val="tx1"/>
              </a:solidFill>
            </a:endParaRPr>
          </a:p>
          <a:p>
            <a:pPr>
              <a:buFont typeface="Arial" panose="020B0604020202020204" pitchFamily="34" charset="0"/>
              <a:buChar char="•"/>
            </a:pPr>
            <a:r>
              <a:rPr lang="en-US" sz="1200" dirty="0">
                <a:solidFill>
                  <a:schemeClr val="tx1"/>
                </a:solidFill>
                <a:ea typeface="+mn-lt"/>
                <a:cs typeface="+mn-lt"/>
              </a:rPr>
              <a:t>AcceptedCmp2: 1 if customer accepted the offer in the 2nd campaign, 0 otherwise</a:t>
            </a:r>
            <a:endParaRPr lang="en-US" sz="1200">
              <a:solidFill>
                <a:schemeClr val="tx1"/>
              </a:solidFill>
            </a:endParaRPr>
          </a:p>
          <a:p>
            <a:pPr>
              <a:buFont typeface="Arial" panose="020B0604020202020204" pitchFamily="34" charset="0"/>
              <a:buChar char="•"/>
            </a:pPr>
            <a:r>
              <a:rPr lang="en-US" sz="1200" dirty="0">
                <a:solidFill>
                  <a:schemeClr val="tx1"/>
                </a:solidFill>
                <a:ea typeface="+mn-lt"/>
                <a:cs typeface="+mn-lt"/>
              </a:rPr>
              <a:t>AcceptedCmp3: 1 if customer accepted the offer in the 3rd campaign, 0 otherwise</a:t>
            </a:r>
            <a:endParaRPr lang="en-US" sz="1200">
              <a:solidFill>
                <a:schemeClr val="tx1"/>
              </a:solidFill>
            </a:endParaRPr>
          </a:p>
          <a:p>
            <a:pPr>
              <a:buFont typeface="Arial" panose="020B0604020202020204" pitchFamily="34" charset="0"/>
              <a:buChar char="•"/>
            </a:pPr>
            <a:r>
              <a:rPr lang="en-US" sz="1200" dirty="0">
                <a:solidFill>
                  <a:schemeClr val="tx1"/>
                </a:solidFill>
                <a:ea typeface="+mn-lt"/>
                <a:cs typeface="+mn-lt"/>
              </a:rPr>
              <a:t>AcceptedCmp4: 1 if customer accepted the offer in the 4th campaign, 0 otherwise</a:t>
            </a:r>
          </a:p>
          <a:p>
            <a:pPr>
              <a:buFont typeface="Arial" panose="020B0604020202020204" pitchFamily="34" charset="0"/>
              <a:buChar char="•"/>
            </a:pPr>
            <a:r>
              <a:rPr lang="en-US" sz="1200" dirty="0">
                <a:solidFill>
                  <a:schemeClr val="tx1"/>
                </a:solidFill>
                <a:ea typeface="+mn-lt"/>
                <a:cs typeface="+mn-lt"/>
              </a:rPr>
              <a:t>AcceptedCmp5: 1 if customer accepted the offer in the 5th campaign, 0 otherwise</a:t>
            </a:r>
            <a:endParaRPr lang="en-US" sz="1200">
              <a:solidFill>
                <a:schemeClr val="tx1"/>
              </a:solidFill>
            </a:endParaRPr>
          </a:p>
          <a:p>
            <a:pPr>
              <a:buFont typeface="Arial" panose="020B0604020202020204" pitchFamily="34" charset="0"/>
              <a:buChar char="•"/>
            </a:pPr>
            <a:r>
              <a:rPr lang="en-US" sz="1200" dirty="0">
                <a:solidFill>
                  <a:schemeClr val="tx1"/>
                </a:solidFill>
                <a:ea typeface="+mn-lt"/>
                <a:cs typeface="+mn-lt"/>
              </a:rPr>
              <a:t>Response: 1 if customer accepted the offer in the last campaign, 0 otherwise</a:t>
            </a:r>
            <a:endParaRPr lang="en-US" sz="1200">
              <a:solidFill>
                <a:schemeClr val="tx1"/>
              </a:solidFill>
            </a:endParaRPr>
          </a:p>
          <a:p>
            <a:pPr>
              <a:buFont typeface="Arial" panose="020B0604020202020204" pitchFamily="34" charset="0"/>
              <a:buChar char="•"/>
            </a:pPr>
            <a:r>
              <a:rPr lang="en-US" sz="1600" b="1" dirty="0">
                <a:solidFill>
                  <a:schemeClr val="tx1"/>
                </a:solidFill>
              </a:rPr>
              <a:t>Place</a:t>
            </a:r>
            <a:endParaRPr lang="en-US" sz="1600">
              <a:solidFill>
                <a:schemeClr val="tx1"/>
              </a:solidFill>
            </a:endParaRPr>
          </a:p>
          <a:p>
            <a:pPr>
              <a:buFont typeface="Arial" panose="020B0604020202020204" pitchFamily="34" charset="0"/>
              <a:buChar char="•"/>
            </a:pPr>
            <a:r>
              <a:rPr lang="en-US" sz="1200" dirty="0" err="1">
                <a:solidFill>
                  <a:schemeClr val="tx1"/>
                </a:solidFill>
                <a:ea typeface="+mn-lt"/>
                <a:cs typeface="+mn-lt"/>
              </a:rPr>
              <a:t>NumWebPurchases</a:t>
            </a:r>
            <a:r>
              <a:rPr lang="en-US" sz="1200" dirty="0">
                <a:solidFill>
                  <a:schemeClr val="tx1"/>
                </a:solidFill>
                <a:ea typeface="+mn-lt"/>
                <a:cs typeface="+mn-lt"/>
              </a:rPr>
              <a:t>: Number of purchases made through the company’s website</a:t>
            </a:r>
            <a:endParaRPr lang="en-US" sz="1200">
              <a:solidFill>
                <a:schemeClr val="tx1"/>
              </a:solidFill>
            </a:endParaRPr>
          </a:p>
          <a:p>
            <a:pPr>
              <a:buFont typeface="Arial" panose="020B0604020202020204" pitchFamily="34" charset="0"/>
              <a:buChar char="•"/>
            </a:pPr>
            <a:r>
              <a:rPr lang="en-US" sz="1200" dirty="0" err="1">
                <a:solidFill>
                  <a:schemeClr val="tx1"/>
                </a:solidFill>
                <a:ea typeface="+mn-lt"/>
                <a:cs typeface="+mn-lt"/>
              </a:rPr>
              <a:t>NumCatalogPurchases</a:t>
            </a:r>
            <a:r>
              <a:rPr lang="en-US" sz="1200" dirty="0">
                <a:solidFill>
                  <a:schemeClr val="tx1"/>
                </a:solidFill>
                <a:ea typeface="+mn-lt"/>
                <a:cs typeface="+mn-lt"/>
              </a:rPr>
              <a:t>: Number of purchases made using a catalogue</a:t>
            </a:r>
            <a:endParaRPr lang="en-US" sz="1200">
              <a:solidFill>
                <a:schemeClr val="tx1"/>
              </a:solidFill>
            </a:endParaRPr>
          </a:p>
          <a:p>
            <a:pPr>
              <a:buFont typeface="Arial" panose="020B0604020202020204" pitchFamily="34" charset="0"/>
              <a:buChar char="•"/>
            </a:pPr>
            <a:r>
              <a:rPr lang="en-US" sz="1200" dirty="0" err="1">
                <a:solidFill>
                  <a:schemeClr val="tx1"/>
                </a:solidFill>
                <a:ea typeface="+mn-lt"/>
                <a:cs typeface="+mn-lt"/>
              </a:rPr>
              <a:t>NumStorePurchases</a:t>
            </a:r>
            <a:r>
              <a:rPr lang="en-US" sz="1200" dirty="0">
                <a:solidFill>
                  <a:schemeClr val="tx1"/>
                </a:solidFill>
                <a:ea typeface="+mn-lt"/>
                <a:cs typeface="+mn-lt"/>
              </a:rPr>
              <a:t>: Number of purchases made directly in stores</a:t>
            </a:r>
            <a:endParaRPr lang="en-US" sz="1200">
              <a:solidFill>
                <a:schemeClr val="tx1"/>
              </a:solidFill>
            </a:endParaRPr>
          </a:p>
          <a:p>
            <a:pPr>
              <a:buFont typeface="Arial" panose="020B0604020202020204" pitchFamily="34" charset="0"/>
              <a:buChar char="•"/>
            </a:pPr>
            <a:r>
              <a:rPr lang="en-US" sz="1200" dirty="0" err="1">
                <a:solidFill>
                  <a:schemeClr val="tx1"/>
                </a:solidFill>
                <a:ea typeface="+mn-lt"/>
                <a:cs typeface="+mn-lt"/>
              </a:rPr>
              <a:t>NumWebVisitsMonth</a:t>
            </a:r>
            <a:r>
              <a:rPr lang="en-US" sz="1200" dirty="0">
                <a:solidFill>
                  <a:schemeClr val="tx1"/>
                </a:solidFill>
                <a:ea typeface="+mn-lt"/>
                <a:cs typeface="+mn-lt"/>
              </a:rPr>
              <a:t>: Number of visits to company’s website in the last month</a:t>
            </a:r>
            <a:endParaRPr lang="en-US" sz="1200">
              <a:solidFill>
                <a:schemeClr val="tx1"/>
              </a:solidFill>
            </a:endParaRPr>
          </a:p>
          <a:p>
            <a:pPr indent="-228600">
              <a:lnSpc>
                <a:spcPct val="90000"/>
              </a:lnSpc>
              <a:buFont typeface="Arial" panose="020B0604020202020204" pitchFamily="34" charset="0"/>
              <a:buChar char="•"/>
            </a:pPr>
            <a:endParaRPr lang="en-US" b="1" dirty="0">
              <a:solidFill>
                <a:schemeClr val="tx1"/>
              </a:solidFill>
            </a:endParaRPr>
          </a:p>
          <a:p>
            <a:pPr indent="-228600">
              <a:lnSpc>
                <a:spcPct val="90000"/>
              </a:lnSpc>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805928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A11EB-06D3-961F-9D4A-05F143D04C23}"/>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Data cleaning</a:t>
            </a:r>
          </a:p>
        </p:txBody>
      </p:sp>
      <p:pic>
        <p:nvPicPr>
          <p:cNvPr id="6" name="Picture 6" descr="Table&#10;&#10;Description automatically generated">
            <a:extLst>
              <a:ext uri="{FF2B5EF4-FFF2-40B4-BE49-F238E27FC236}">
                <a16:creationId xmlns:a16="http://schemas.microsoft.com/office/drawing/2014/main" id="{E8782736-C3DE-AC88-6F7D-A55B15BEA336}"/>
              </a:ext>
            </a:extLst>
          </p:cNvPr>
          <p:cNvPicPr>
            <a:picLocks noChangeAspect="1"/>
          </p:cNvPicPr>
          <p:nvPr/>
        </p:nvPicPr>
        <p:blipFill>
          <a:blip r:embed="rId2"/>
          <a:stretch>
            <a:fillRect/>
          </a:stretch>
        </p:blipFill>
        <p:spPr>
          <a:xfrm>
            <a:off x="5150711" y="143048"/>
            <a:ext cx="4009491" cy="5568739"/>
          </a:xfrm>
          <a:prstGeom prst="rect">
            <a:avLst/>
          </a:prstGeom>
        </p:spPr>
      </p:pic>
      <p:sp>
        <p:nvSpPr>
          <p:cNvPr id="7" name="TextBox 6">
            <a:extLst>
              <a:ext uri="{FF2B5EF4-FFF2-40B4-BE49-F238E27FC236}">
                <a16:creationId xmlns:a16="http://schemas.microsoft.com/office/drawing/2014/main" id="{5A659FCF-D630-1C77-EA53-BF62ACB221D0}"/>
              </a:ext>
            </a:extLst>
          </p:cNvPr>
          <p:cNvSpPr txBox="1"/>
          <p:nvPr/>
        </p:nvSpPr>
        <p:spPr>
          <a:xfrm>
            <a:off x="5405083" y="5874223"/>
            <a:ext cx="63371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There are 24 null values in Income column so we remove them</a:t>
            </a:r>
          </a:p>
        </p:txBody>
      </p:sp>
    </p:spTree>
    <p:extLst>
      <p:ext uri="{BB962C8B-B14F-4D97-AF65-F5344CB8AC3E}">
        <p14:creationId xmlns:p14="http://schemas.microsoft.com/office/powerpoint/2010/main" val="200689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14431-8305-BA3F-BF49-6E61B49D03AE}"/>
              </a:ext>
            </a:extLst>
          </p:cNvPr>
          <p:cNvSpPr>
            <a:spLocks noGrp="1"/>
          </p:cNvSpPr>
          <p:nvPr>
            <p:ph type="title"/>
          </p:nvPr>
        </p:nvSpPr>
        <p:spPr>
          <a:xfrm>
            <a:off x="838200" y="310461"/>
            <a:ext cx="4375151" cy="1402602"/>
          </a:xfrm>
        </p:spPr>
        <p:txBody>
          <a:bodyPr vert="horz" lIns="91440" tIns="45720" rIns="91440" bIns="45720" rtlCol="0" anchor="b">
            <a:normAutofit fontScale="90000"/>
          </a:bodyPr>
          <a:lstStyle/>
          <a:p>
            <a:r>
              <a:rPr lang="en-US" sz="5000">
                <a:solidFill>
                  <a:schemeClr val="bg1"/>
                </a:solidFill>
              </a:rPr>
              <a:t>Feature engineering</a:t>
            </a:r>
          </a:p>
        </p:txBody>
      </p:sp>
      <p:pic>
        <p:nvPicPr>
          <p:cNvPr id="6" name="Picture 6" descr="Text&#10;&#10;Description automatically generated">
            <a:extLst>
              <a:ext uri="{FF2B5EF4-FFF2-40B4-BE49-F238E27FC236}">
                <a16:creationId xmlns:a16="http://schemas.microsoft.com/office/drawing/2014/main" id="{51998F67-C044-E753-1BE0-6C7AE50A7838}"/>
              </a:ext>
            </a:extLst>
          </p:cNvPr>
          <p:cNvPicPr>
            <a:picLocks noChangeAspect="1"/>
          </p:cNvPicPr>
          <p:nvPr/>
        </p:nvPicPr>
        <p:blipFill rotWithShape="1">
          <a:blip r:embed="rId2"/>
          <a:srcRect r="27386" b="1"/>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79" name="Freeform: Shape 78">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7D9D2CC9-589F-1C08-A62D-A379BF4DC522}"/>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A49DFD55-3C28-40EF-9E31-A92D2E4017FF}" type="slidenum">
              <a:rPr lang="en-US" sz="4400">
                <a:solidFill>
                  <a:srgbClr val="FFFFFF"/>
                </a:solidFill>
                <a:latin typeface="Calibri" panose="020F0502020204030204"/>
              </a:rPr>
              <a:pPr>
                <a:lnSpc>
                  <a:spcPct val="90000"/>
                </a:lnSpc>
                <a:spcAft>
                  <a:spcPts val="600"/>
                </a:spcAft>
                <a:defRPr/>
              </a:pPr>
              <a:t>9</a:t>
            </a:fld>
            <a:endParaRPr lang="en-US" sz="4400">
              <a:solidFill>
                <a:srgbClr val="FFFFFF"/>
              </a:solidFill>
              <a:latin typeface="Calibri" panose="020F0502020204030204"/>
            </a:endParaRPr>
          </a:p>
        </p:txBody>
      </p:sp>
      <p:sp>
        <p:nvSpPr>
          <p:cNvPr id="7" name="TextBox 6">
            <a:extLst>
              <a:ext uri="{FF2B5EF4-FFF2-40B4-BE49-F238E27FC236}">
                <a16:creationId xmlns:a16="http://schemas.microsoft.com/office/drawing/2014/main" id="{4E279E02-8E78-07D4-CACE-6EC1AFFF74BE}"/>
              </a:ext>
            </a:extLst>
          </p:cNvPr>
          <p:cNvSpPr txBox="1"/>
          <p:nvPr/>
        </p:nvSpPr>
        <p:spPr>
          <a:xfrm>
            <a:off x="835925" y="2106873"/>
            <a:ext cx="344037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rPr>
              <a:t>We find Customer age</a:t>
            </a:r>
          </a:p>
          <a:p>
            <a:pPr marL="285750" indent="-285750">
              <a:buFont typeface="Arial"/>
              <a:buChar char="•"/>
            </a:pPr>
            <a:r>
              <a:rPr lang="en-US" dirty="0">
                <a:solidFill>
                  <a:schemeClr val="bg1"/>
                </a:solidFill>
              </a:rPr>
              <a:t>We find total spent by adding all product spent</a:t>
            </a:r>
          </a:p>
          <a:p>
            <a:pPr marL="285750" indent="-285750">
              <a:buFont typeface="Arial"/>
              <a:buChar char="•"/>
            </a:pPr>
            <a:r>
              <a:rPr lang="en-US" dirty="0">
                <a:solidFill>
                  <a:schemeClr val="bg1"/>
                </a:solidFill>
              </a:rPr>
              <a:t>We find shares of different types of buying options like deal, web, catalog and store</a:t>
            </a:r>
          </a:p>
          <a:p>
            <a:pPr marL="285750" indent="-285750">
              <a:buFont typeface="Arial"/>
              <a:buChar char="•"/>
            </a:pPr>
            <a:r>
              <a:rPr lang="en-US" dirty="0">
                <a:solidFill>
                  <a:schemeClr val="bg1"/>
                </a:solidFill>
              </a:rPr>
              <a:t>We find total number of accepted campaigns</a:t>
            </a:r>
          </a:p>
          <a:p>
            <a:pPr marL="285750" indent="-285750">
              <a:buFont typeface="Arial"/>
              <a:buChar char="•"/>
            </a:pPr>
            <a:r>
              <a:rPr lang="en-US" dirty="0">
                <a:solidFill>
                  <a:schemeClr val="bg1"/>
                </a:solidFill>
              </a:rPr>
              <a:t>We reduce education into 3 types: Undergraduate, Graduate and Post Graduate</a:t>
            </a:r>
          </a:p>
          <a:p>
            <a:pPr marL="285750" indent="-285750">
              <a:buFont typeface="Arial"/>
              <a:buChar char="•"/>
            </a:pPr>
            <a:r>
              <a:rPr lang="en-US" dirty="0">
                <a:solidFill>
                  <a:schemeClr val="bg1"/>
                </a:solidFill>
              </a:rPr>
              <a:t>We reduce marital status to Alone and Partner </a:t>
            </a:r>
          </a:p>
        </p:txBody>
      </p:sp>
    </p:spTree>
    <p:extLst>
      <p:ext uri="{BB962C8B-B14F-4D97-AF65-F5344CB8AC3E}">
        <p14:creationId xmlns:p14="http://schemas.microsoft.com/office/powerpoint/2010/main" val="287038003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441</Words>
  <Application>Microsoft Office PowerPoint</Application>
  <PresentationFormat>Widescreen</PresentationFormat>
  <Paragraphs>134</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CLUSTERING CUSTOMER SEGMENTATION</vt:lpstr>
      <vt:lpstr>Project Objectives</vt:lpstr>
      <vt:lpstr>Steps of the project</vt:lpstr>
      <vt:lpstr>INtroduction  </vt:lpstr>
      <vt:lpstr>Customer personality analysis</vt:lpstr>
      <vt:lpstr>features</vt:lpstr>
      <vt:lpstr>features</vt:lpstr>
      <vt:lpstr>Data cleaning</vt:lpstr>
      <vt:lpstr>Feature engineering</vt:lpstr>
      <vt:lpstr>Feature engineering</vt:lpstr>
      <vt:lpstr>Outlier Detection</vt:lpstr>
      <vt:lpstr>LAbel encoding</vt:lpstr>
      <vt:lpstr>Data scaling</vt:lpstr>
      <vt:lpstr>Dimensionality Reduction</vt:lpstr>
      <vt:lpstr>CLustering</vt:lpstr>
      <vt:lpstr>Clusters shown in 3d model</vt:lpstr>
      <vt:lpstr>VISUALIZATIONS BASED ON CLUSTERS</vt:lpstr>
      <vt:lpstr>VISUALIZATIONS BASED ON CLUSTERS</vt:lpstr>
      <vt:lpstr>VISUALIZATIONS BASED ON CLUSTERS</vt:lpstr>
      <vt:lpstr>VISUALIZATIONS BASED ON CLUSTERS</vt:lpstr>
      <vt:lpstr>Conclusions based on clustering</vt:lpstr>
      <vt:lpstr>MODEL BUILDING</vt:lpstr>
      <vt:lpstr>FINAL MODEL AND CONCLUSIONS</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1006</cp:revision>
  <dcterms:created xsi:type="dcterms:W3CDTF">2023-06-22T14:30:19Z</dcterms:created>
  <dcterms:modified xsi:type="dcterms:W3CDTF">2023-06-23T12:39:14Z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